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300" r:id="rId3"/>
    <p:sldId id="294" r:id="rId4"/>
    <p:sldId id="293" r:id="rId5"/>
    <p:sldId id="295" r:id="rId6"/>
    <p:sldId id="296" r:id="rId7"/>
    <p:sldId id="297" r:id="rId8"/>
    <p:sldId id="298" r:id="rId9"/>
    <p:sldId id="299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25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9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2" autoAdjust="0"/>
    <p:restoredTop sz="94291" autoAdjust="0"/>
  </p:normalViewPr>
  <p:slideViewPr>
    <p:cSldViewPr snapToGrid="0" showGuides="1">
      <p:cViewPr varScale="1">
        <p:scale>
          <a:sx n="116" d="100"/>
          <a:sy n="116" d="100"/>
        </p:scale>
        <p:origin x="342" y="108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B9330B3D-DF13-4CDB-A7EB-B66F6292B2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6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796CD3D-F9F2-4AB2-82BD-D940062D6D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969818"/>
            <a:ext cx="2632364" cy="2632364"/>
          </a:xfrm>
          <a:custGeom>
            <a:avLst/>
            <a:gdLst>
              <a:gd name="connsiteX0" fmla="*/ 0 w 2632364"/>
              <a:gd name="connsiteY0" fmla="*/ 0 h 2632364"/>
              <a:gd name="connsiteX1" fmla="*/ 2632364 w 2632364"/>
              <a:gd name="connsiteY1" fmla="*/ 0 h 2632364"/>
              <a:gd name="connsiteX2" fmla="*/ 2632364 w 2632364"/>
              <a:gd name="connsiteY2" fmla="*/ 2632364 h 2632364"/>
              <a:gd name="connsiteX3" fmla="*/ 0 w 2632364"/>
              <a:gd name="connsiteY3" fmla="*/ 2632364 h 2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2364" h="2632364">
                <a:moveTo>
                  <a:pt x="0" y="0"/>
                </a:moveTo>
                <a:lnTo>
                  <a:pt x="2632364" y="0"/>
                </a:lnTo>
                <a:lnTo>
                  <a:pt x="2632364" y="2632364"/>
                </a:lnTo>
                <a:lnTo>
                  <a:pt x="0" y="26323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1D74E086-6077-47B9-A69C-C7C5C35E7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07382" y="3269672"/>
            <a:ext cx="3588327" cy="3588327"/>
          </a:xfrm>
          <a:custGeom>
            <a:avLst/>
            <a:gdLst>
              <a:gd name="connsiteX0" fmla="*/ 0 w 3588327"/>
              <a:gd name="connsiteY0" fmla="*/ 0 h 3588327"/>
              <a:gd name="connsiteX1" fmla="*/ 3588327 w 3588327"/>
              <a:gd name="connsiteY1" fmla="*/ 0 h 3588327"/>
              <a:gd name="connsiteX2" fmla="*/ 3588327 w 3588327"/>
              <a:gd name="connsiteY2" fmla="*/ 3588327 h 3588327"/>
              <a:gd name="connsiteX3" fmla="*/ 0 w 3588327"/>
              <a:gd name="connsiteY3" fmla="*/ 3588327 h 358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8327" h="3588327">
                <a:moveTo>
                  <a:pt x="0" y="0"/>
                </a:moveTo>
                <a:lnTo>
                  <a:pt x="3588327" y="0"/>
                </a:lnTo>
                <a:lnTo>
                  <a:pt x="3588327" y="3588327"/>
                </a:lnTo>
                <a:lnTo>
                  <a:pt x="0" y="3588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3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27DD62D9-ABC6-4F9C-9A6B-52378A0109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38401" y="0"/>
            <a:ext cx="2757055" cy="2036618"/>
          </a:xfrm>
          <a:custGeom>
            <a:avLst/>
            <a:gdLst>
              <a:gd name="connsiteX0" fmla="*/ 0 w 2757055"/>
              <a:gd name="connsiteY0" fmla="*/ 0 h 2036618"/>
              <a:gd name="connsiteX1" fmla="*/ 2757055 w 2757055"/>
              <a:gd name="connsiteY1" fmla="*/ 0 h 2036618"/>
              <a:gd name="connsiteX2" fmla="*/ 2757055 w 2757055"/>
              <a:gd name="connsiteY2" fmla="*/ 2036618 h 2036618"/>
              <a:gd name="connsiteX3" fmla="*/ 0 w 2757055"/>
              <a:gd name="connsiteY3" fmla="*/ 2036618 h 203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055" h="2036618">
                <a:moveTo>
                  <a:pt x="0" y="0"/>
                </a:moveTo>
                <a:lnTo>
                  <a:pt x="2757055" y="0"/>
                </a:lnTo>
                <a:lnTo>
                  <a:pt x="2757055" y="2036618"/>
                </a:lnTo>
                <a:lnTo>
                  <a:pt x="0" y="2036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1D93045E-C1EA-4C4F-86D2-115450A6A9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7492" y="3401291"/>
            <a:ext cx="3844636" cy="2036618"/>
          </a:xfrm>
          <a:custGeom>
            <a:avLst/>
            <a:gdLst>
              <a:gd name="connsiteX0" fmla="*/ 0 w 3844636"/>
              <a:gd name="connsiteY0" fmla="*/ 0 h 2036618"/>
              <a:gd name="connsiteX1" fmla="*/ 3844636 w 3844636"/>
              <a:gd name="connsiteY1" fmla="*/ 0 h 2036618"/>
              <a:gd name="connsiteX2" fmla="*/ 3844636 w 3844636"/>
              <a:gd name="connsiteY2" fmla="*/ 2036618 h 2036618"/>
              <a:gd name="connsiteX3" fmla="*/ 0 w 3844636"/>
              <a:gd name="connsiteY3" fmla="*/ 2036618 h 203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4636" h="2036618">
                <a:moveTo>
                  <a:pt x="0" y="0"/>
                </a:moveTo>
                <a:lnTo>
                  <a:pt x="3844636" y="0"/>
                </a:lnTo>
                <a:lnTo>
                  <a:pt x="3844636" y="2036618"/>
                </a:lnTo>
                <a:lnTo>
                  <a:pt x="0" y="2036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7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028538FD-C718-452C-B148-2F5ED7CC6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17819" y="429490"/>
            <a:ext cx="7786253" cy="3325091"/>
          </a:xfrm>
          <a:custGeom>
            <a:avLst/>
            <a:gdLst>
              <a:gd name="connsiteX0" fmla="*/ 0 w 7786253"/>
              <a:gd name="connsiteY0" fmla="*/ 0 h 3325091"/>
              <a:gd name="connsiteX1" fmla="*/ 7786253 w 7786253"/>
              <a:gd name="connsiteY1" fmla="*/ 0 h 3325091"/>
              <a:gd name="connsiteX2" fmla="*/ 7786253 w 7786253"/>
              <a:gd name="connsiteY2" fmla="*/ 3325091 h 3325091"/>
              <a:gd name="connsiteX3" fmla="*/ 0 w 7786253"/>
              <a:gd name="connsiteY3" fmla="*/ 3325091 h 332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6253" h="3325091">
                <a:moveTo>
                  <a:pt x="0" y="0"/>
                </a:moveTo>
                <a:lnTo>
                  <a:pt x="7786253" y="0"/>
                </a:lnTo>
                <a:lnTo>
                  <a:pt x="7786253" y="3325091"/>
                </a:lnTo>
                <a:lnTo>
                  <a:pt x="0" y="3325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DF5664D2-DDDE-46AF-972A-9CBFD13C3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92" y="4017818"/>
            <a:ext cx="2410691" cy="2410691"/>
          </a:xfrm>
          <a:custGeom>
            <a:avLst/>
            <a:gdLst>
              <a:gd name="connsiteX0" fmla="*/ 0 w 2410691"/>
              <a:gd name="connsiteY0" fmla="*/ 0 h 2410691"/>
              <a:gd name="connsiteX1" fmla="*/ 2410691 w 2410691"/>
              <a:gd name="connsiteY1" fmla="*/ 0 h 2410691"/>
              <a:gd name="connsiteX2" fmla="*/ 2410691 w 2410691"/>
              <a:gd name="connsiteY2" fmla="*/ 2410691 h 2410691"/>
              <a:gd name="connsiteX3" fmla="*/ 0 w 2410691"/>
              <a:gd name="connsiteY3" fmla="*/ 2410691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691" h="2410691">
                <a:moveTo>
                  <a:pt x="0" y="0"/>
                </a:moveTo>
                <a:lnTo>
                  <a:pt x="2410691" y="0"/>
                </a:lnTo>
                <a:lnTo>
                  <a:pt x="2410691" y="2410691"/>
                </a:lnTo>
                <a:lnTo>
                  <a:pt x="0" y="2410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87B24F26-7B96-48E7-9BDE-65DA738508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17819" y="4017819"/>
            <a:ext cx="2410691" cy="2410691"/>
          </a:xfrm>
          <a:custGeom>
            <a:avLst/>
            <a:gdLst>
              <a:gd name="connsiteX0" fmla="*/ 0 w 2410691"/>
              <a:gd name="connsiteY0" fmla="*/ 0 h 2410691"/>
              <a:gd name="connsiteX1" fmla="*/ 2410691 w 2410691"/>
              <a:gd name="connsiteY1" fmla="*/ 0 h 2410691"/>
              <a:gd name="connsiteX2" fmla="*/ 2410691 w 2410691"/>
              <a:gd name="connsiteY2" fmla="*/ 2410691 h 2410691"/>
              <a:gd name="connsiteX3" fmla="*/ 0 w 2410691"/>
              <a:gd name="connsiteY3" fmla="*/ 2410691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691" h="2410691">
                <a:moveTo>
                  <a:pt x="0" y="0"/>
                </a:moveTo>
                <a:lnTo>
                  <a:pt x="2410691" y="0"/>
                </a:lnTo>
                <a:lnTo>
                  <a:pt x="2410691" y="2410691"/>
                </a:lnTo>
                <a:lnTo>
                  <a:pt x="0" y="2410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021114BB-2736-404F-9E15-8529AC059C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5601" y="4017819"/>
            <a:ext cx="2410691" cy="2410691"/>
          </a:xfrm>
          <a:custGeom>
            <a:avLst/>
            <a:gdLst>
              <a:gd name="connsiteX0" fmla="*/ 0 w 2410691"/>
              <a:gd name="connsiteY0" fmla="*/ 0 h 2410691"/>
              <a:gd name="connsiteX1" fmla="*/ 2410691 w 2410691"/>
              <a:gd name="connsiteY1" fmla="*/ 0 h 2410691"/>
              <a:gd name="connsiteX2" fmla="*/ 2410691 w 2410691"/>
              <a:gd name="connsiteY2" fmla="*/ 2410691 h 2410691"/>
              <a:gd name="connsiteX3" fmla="*/ 0 w 2410691"/>
              <a:gd name="connsiteY3" fmla="*/ 2410691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691" h="2410691">
                <a:moveTo>
                  <a:pt x="0" y="0"/>
                </a:moveTo>
                <a:lnTo>
                  <a:pt x="2410691" y="0"/>
                </a:lnTo>
                <a:lnTo>
                  <a:pt x="2410691" y="2410691"/>
                </a:lnTo>
                <a:lnTo>
                  <a:pt x="0" y="2410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E5CF0EAD-DF43-4FED-8EC9-FC3A21E997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93382" y="4017818"/>
            <a:ext cx="2410691" cy="2410691"/>
          </a:xfrm>
          <a:custGeom>
            <a:avLst/>
            <a:gdLst>
              <a:gd name="connsiteX0" fmla="*/ 0 w 2410691"/>
              <a:gd name="connsiteY0" fmla="*/ 0 h 2410691"/>
              <a:gd name="connsiteX1" fmla="*/ 2410691 w 2410691"/>
              <a:gd name="connsiteY1" fmla="*/ 0 h 2410691"/>
              <a:gd name="connsiteX2" fmla="*/ 2410691 w 2410691"/>
              <a:gd name="connsiteY2" fmla="*/ 2410691 h 2410691"/>
              <a:gd name="connsiteX3" fmla="*/ 0 w 2410691"/>
              <a:gd name="connsiteY3" fmla="*/ 2410691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691" h="2410691">
                <a:moveTo>
                  <a:pt x="0" y="0"/>
                </a:moveTo>
                <a:lnTo>
                  <a:pt x="2410691" y="0"/>
                </a:lnTo>
                <a:lnTo>
                  <a:pt x="2410691" y="2410691"/>
                </a:lnTo>
                <a:lnTo>
                  <a:pt x="0" y="2410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31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9EBD1485-DA38-47E6-BA12-22049F75B8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5964"/>
            <a:ext cx="7121236" cy="3158836"/>
          </a:xfrm>
          <a:custGeom>
            <a:avLst/>
            <a:gdLst>
              <a:gd name="connsiteX0" fmla="*/ 0 w 7121236"/>
              <a:gd name="connsiteY0" fmla="*/ 0 h 3158836"/>
              <a:gd name="connsiteX1" fmla="*/ 7121236 w 7121236"/>
              <a:gd name="connsiteY1" fmla="*/ 0 h 3158836"/>
              <a:gd name="connsiteX2" fmla="*/ 7121236 w 7121236"/>
              <a:gd name="connsiteY2" fmla="*/ 3158836 h 3158836"/>
              <a:gd name="connsiteX3" fmla="*/ 0 w 7121236"/>
              <a:gd name="connsiteY3" fmla="*/ 3158836 h 315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1236" h="3158836">
                <a:moveTo>
                  <a:pt x="0" y="0"/>
                </a:moveTo>
                <a:lnTo>
                  <a:pt x="7121236" y="0"/>
                </a:lnTo>
                <a:lnTo>
                  <a:pt x="7121236" y="3158836"/>
                </a:lnTo>
                <a:lnTo>
                  <a:pt x="0" y="31588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9705FB2E-1035-4BAD-A15E-8EA6F952F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292436"/>
            <a:ext cx="7121236" cy="1565564"/>
          </a:xfrm>
          <a:custGeom>
            <a:avLst/>
            <a:gdLst>
              <a:gd name="connsiteX0" fmla="*/ 0 w 7121236"/>
              <a:gd name="connsiteY0" fmla="*/ 0 h 1565564"/>
              <a:gd name="connsiteX1" fmla="*/ 7121236 w 7121236"/>
              <a:gd name="connsiteY1" fmla="*/ 0 h 1565564"/>
              <a:gd name="connsiteX2" fmla="*/ 7121236 w 7121236"/>
              <a:gd name="connsiteY2" fmla="*/ 1565564 h 1565564"/>
              <a:gd name="connsiteX3" fmla="*/ 0 w 7121236"/>
              <a:gd name="connsiteY3" fmla="*/ 1565564 h 156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1236" h="1565564">
                <a:moveTo>
                  <a:pt x="0" y="0"/>
                </a:moveTo>
                <a:lnTo>
                  <a:pt x="7121236" y="0"/>
                </a:lnTo>
                <a:lnTo>
                  <a:pt x="7121236" y="1565564"/>
                </a:lnTo>
                <a:lnTo>
                  <a:pt x="0" y="15655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66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0266ED12-C8A8-4A96-A27F-0BEF7D2BE5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1564" y="2978727"/>
            <a:ext cx="3879273" cy="3879273"/>
          </a:xfrm>
          <a:custGeom>
            <a:avLst/>
            <a:gdLst>
              <a:gd name="connsiteX0" fmla="*/ 0 w 3879273"/>
              <a:gd name="connsiteY0" fmla="*/ 0 h 3879273"/>
              <a:gd name="connsiteX1" fmla="*/ 3879273 w 3879273"/>
              <a:gd name="connsiteY1" fmla="*/ 0 h 3879273"/>
              <a:gd name="connsiteX2" fmla="*/ 3879273 w 3879273"/>
              <a:gd name="connsiteY2" fmla="*/ 3879273 h 3879273"/>
              <a:gd name="connsiteX3" fmla="*/ 0 w 3879273"/>
              <a:gd name="connsiteY3" fmla="*/ 3879273 h 3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9273" h="3879273">
                <a:moveTo>
                  <a:pt x="0" y="0"/>
                </a:moveTo>
                <a:lnTo>
                  <a:pt x="3879273" y="0"/>
                </a:lnTo>
                <a:lnTo>
                  <a:pt x="3879273" y="3879273"/>
                </a:lnTo>
                <a:lnTo>
                  <a:pt x="0" y="3879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45DA2662-0CDD-40F1-A5E8-B7E271CAAE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37709" y="1"/>
            <a:ext cx="8354291" cy="4488873"/>
          </a:xfrm>
          <a:custGeom>
            <a:avLst/>
            <a:gdLst>
              <a:gd name="connsiteX0" fmla="*/ 0 w 8354291"/>
              <a:gd name="connsiteY0" fmla="*/ 0 h 4488873"/>
              <a:gd name="connsiteX1" fmla="*/ 8354291 w 8354291"/>
              <a:gd name="connsiteY1" fmla="*/ 0 h 4488873"/>
              <a:gd name="connsiteX2" fmla="*/ 8354291 w 8354291"/>
              <a:gd name="connsiteY2" fmla="*/ 4488873 h 4488873"/>
              <a:gd name="connsiteX3" fmla="*/ 0 w 8354291"/>
              <a:gd name="connsiteY3" fmla="*/ 4488873 h 448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4291" h="4488873">
                <a:moveTo>
                  <a:pt x="0" y="0"/>
                </a:moveTo>
                <a:lnTo>
                  <a:pt x="8354291" y="0"/>
                </a:lnTo>
                <a:lnTo>
                  <a:pt x="8354291" y="4488873"/>
                </a:lnTo>
                <a:lnTo>
                  <a:pt x="0" y="44888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65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104DE59-FDE4-4BE9-9F6A-B473909EF2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95455" y="0"/>
            <a:ext cx="4710545" cy="6858000"/>
          </a:xfrm>
          <a:custGeom>
            <a:avLst/>
            <a:gdLst>
              <a:gd name="connsiteX0" fmla="*/ 0 w 4710545"/>
              <a:gd name="connsiteY0" fmla="*/ 0 h 6858000"/>
              <a:gd name="connsiteX1" fmla="*/ 4710545 w 4710545"/>
              <a:gd name="connsiteY1" fmla="*/ 0 h 6858000"/>
              <a:gd name="connsiteX2" fmla="*/ 4710545 w 4710545"/>
              <a:gd name="connsiteY2" fmla="*/ 6858000 h 6858000"/>
              <a:gd name="connsiteX3" fmla="*/ 0 w 47105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0545" h="6858000">
                <a:moveTo>
                  <a:pt x="0" y="0"/>
                </a:moveTo>
                <a:lnTo>
                  <a:pt x="4710545" y="0"/>
                </a:lnTo>
                <a:lnTo>
                  <a:pt x="47105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27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CD7682E6-2FF2-4101-8A1E-B460634FF3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8" y="1"/>
            <a:ext cx="4959929" cy="1399309"/>
          </a:xfrm>
          <a:custGeom>
            <a:avLst/>
            <a:gdLst>
              <a:gd name="connsiteX0" fmla="*/ 0 w 4959929"/>
              <a:gd name="connsiteY0" fmla="*/ 0 h 1399309"/>
              <a:gd name="connsiteX1" fmla="*/ 4959929 w 4959929"/>
              <a:gd name="connsiteY1" fmla="*/ 0 h 1399309"/>
              <a:gd name="connsiteX2" fmla="*/ 4959929 w 4959929"/>
              <a:gd name="connsiteY2" fmla="*/ 1399309 h 1399309"/>
              <a:gd name="connsiteX3" fmla="*/ 0 w 4959929"/>
              <a:gd name="connsiteY3" fmla="*/ 1399309 h 139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9929" h="1399309">
                <a:moveTo>
                  <a:pt x="0" y="0"/>
                </a:moveTo>
                <a:lnTo>
                  <a:pt x="4959929" y="0"/>
                </a:lnTo>
                <a:lnTo>
                  <a:pt x="4959929" y="1399309"/>
                </a:lnTo>
                <a:lnTo>
                  <a:pt x="0" y="13993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B2129F85-A5E3-41C5-9E9D-A1BAB3607C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506682"/>
            <a:ext cx="2424545" cy="1506682"/>
          </a:xfrm>
          <a:custGeom>
            <a:avLst/>
            <a:gdLst>
              <a:gd name="connsiteX0" fmla="*/ 0 w 2424545"/>
              <a:gd name="connsiteY0" fmla="*/ 0 h 1506682"/>
              <a:gd name="connsiteX1" fmla="*/ 2424545 w 2424545"/>
              <a:gd name="connsiteY1" fmla="*/ 0 h 1506682"/>
              <a:gd name="connsiteX2" fmla="*/ 2424545 w 2424545"/>
              <a:gd name="connsiteY2" fmla="*/ 1506682 h 1506682"/>
              <a:gd name="connsiteX3" fmla="*/ 0 w 2424545"/>
              <a:gd name="connsiteY3" fmla="*/ 1506682 h 15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545" h="1506682">
                <a:moveTo>
                  <a:pt x="0" y="0"/>
                </a:moveTo>
                <a:lnTo>
                  <a:pt x="2424545" y="0"/>
                </a:lnTo>
                <a:lnTo>
                  <a:pt x="2424545" y="1506682"/>
                </a:lnTo>
                <a:lnTo>
                  <a:pt x="0" y="15066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F44518B5-E1F6-4591-9E32-6D3F0B51E7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92582" y="1506682"/>
            <a:ext cx="2424545" cy="3768436"/>
          </a:xfrm>
          <a:custGeom>
            <a:avLst/>
            <a:gdLst>
              <a:gd name="connsiteX0" fmla="*/ 0 w 2424545"/>
              <a:gd name="connsiteY0" fmla="*/ 0 h 3768436"/>
              <a:gd name="connsiteX1" fmla="*/ 2424545 w 2424545"/>
              <a:gd name="connsiteY1" fmla="*/ 0 h 3768436"/>
              <a:gd name="connsiteX2" fmla="*/ 2424545 w 2424545"/>
              <a:gd name="connsiteY2" fmla="*/ 3768436 h 3768436"/>
              <a:gd name="connsiteX3" fmla="*/ 0 w 2424545"/>
              <a:gd name="connsiteY3" fmla="*/ 3768436 h 376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545" h="3768436">
                <a:moveTo>
                  <a:pt x="0" y="0"/>
                </a:moveTo>
                <a:lnTo>
                  <a:pt x="2424545" y="0"/>
                </a:lnTo>
                <a:lnTo>
                  <a:pt x="2424545" y="3768436"/>
                </a:lnTo>
                <a:lnTo>
                  <a:pt x="0" y="37684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77D74DE0-11C5-40AD-8B2C-69659289D2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3089564"/>
            <a:ext cx="2424545" cy="3768436"/>
          </a:xfrm>
          <a:custGeom>
            <a:avLst/>
            <a:gdLst>
              <a:gd name="connsiteX0" fmla="*/ 0 w 2424545"/>
              <a:gd name="connsiteY0" fmla="*/ 0 h 3768436"/>
              <a:gd name="connsiteX1" fmla="*/ 2424545 w 2424545"/>
              <a:gd name="connsiteY1" fmla="*/ 0 h 3768436"/>
              <a:gd name="connsiteX2" fmla="*/ 2424545 w 2424545"/>
              <a:gd name="connsiteY2" fmla="*/ 3768436 h 3768436"/>
              <a:gd name="connsiteX3" fmla="*/ 0 w 2424545"/>
              <a:gd name="connsiteY3" fmla="*/ 3768436 h 376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545" h="3768436">
                <a:moveTo>
                  <a:pt x="0" y="0"/>
                </a:moveTo>
                <a:lnTo>
                  <a:pt x="2424545" y="0"/>
                </a:lnTo>
                <a:lnTo>
                  <a:pt x="2424545" y="3768436"/>
                </a:lnTo>
                <a:lnTo>
                  <a:pt x="0" y="37684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3A15705F-5021-4462-93B9-7BF42AC52F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92583" y="5351318"/>
            <a:ext cx="2424545" cy="1506682"/>
          </a:xfrm>
          <a:custGeom>
            <a:avLst/>
            <a:gdLst>
              <a:gd name="connsiteX0" fmla="*/ 0 w 2424545"/>
              <a:gd name="connsiteY0" fmla="*/ 0 h 1506682"/>
              <a:gd name="connsiteX1" fmla="*/ 2424545 w 2424545"/>
              <a:gd name="connsiteY1" fmla="*/ 0 h 1506682"/>
              <a:gd name="connsiteX2" fmla="*/ 2424545 w 2424545"/>
              <a:gd name="connsiteY2" fmla="*/ 1506682 h 1506682"/>
              <a:gd name="connsiteX3" fmla="*/ 0 w 2424545"/>
              <a:gd name="connsiteY3" fmla="*/ 1506682 h 15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545" h="1506682">
                <a:moveTo>
                  <a:pt x="0" y="0"/>
                </a:moveTo>
                <a:lnTo>
                  <a:pt x="2424545" y="0"/>
                </a:lnTo>
                <a:lnTo>
                  <a:pt x="2424545" y="1506682"/>
                </a:lnTo>
                <a:lnTo>
                  <a:pt x="0" y="15066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07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4EE7019-8615-42A0-BBD4-DC47EBD406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16037" y="0"/>
            <a:ext cx="2770909" cy="6858000"/>
          </a:xfrm>
          <a:custGeom>
            <a:avLst/>
            <a:gdLst>
              <a:gd name="connsiteX0" fmla="*/ 0 w 2770909"/>
              <a:gd name="connsiteY0" fmla="*/ 0 h 6858000"/>
              <a:gd name="connsiteX1" fmla="*/ 2770909 w 2770909"/>
              <a:gd name="connsiteY1" fmla="*/ 0 h 6858000"/>
              <a:gd name="connsiteX2" fmla="*/ 2770909 w 2770909"/>
              <a:gd name="connsiteY2" fmla="*/ 6858000 h 6858000"/>
              <a:gd name="connsiteX3" fmla="*/ 0 w 27709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0909" h="6858000">
                <a:moveTo>
                  <a:pt x="0" y="0"/>
                </a:moveTo>
                <a:lnTo>
                  <a:pt x="2770909" y="0"/>
                </a:lnTo>
                <a:lnTo>
                  <a:pt x="277090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BF97ABD9-79E5-4512-B71C-2FF0452F6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1636" y="0"/>
            <a:ext cx="2770909" cy="6858000"/>
          </a:xfrm>
          <a:custGeom>
            <a:avLst/>
            <a:gdLst>
              <a:gd name="connsiteX0" fmla="*/ 0 w 2770909"/>
              <a:gd name="connsiteY0" fmla="*/ 0 h 6858000"/>
              <a:gd name="connsiteX1" fmla="*/ 2770909 w 2770909"/>
              <a:gd name="connsiteY1" fmla="*/ 0 h 6858000"/>
              <a:gd name="connsiteX2" fmla="*/ 2770909 w 2770909"/>
              <a:gd name="connsiteY2" fmla="*/ 6858000 h 6858000"/>
              <a:gd name="connsiteX3" fmla="*/ 0 w 27709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0909" h="6858000">
                <a:moveTo>
                  <a:pt x="0" y="0"/>
                </a:moveTo>
                <a:lnTo>
                  <a:pt x="2770909" y="0"/>
                </a:lnTo>
                <a:lnTo>
                  <a:pt x="277090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FEC7AF43-EBEA-4EDE-A5C6-FFD015460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07237" y="6927"/>
            <a:ext cx="2770909" cy="6858000"/>
          </a:xfrm>
          <a:custGeom>
            <a:avLst/>
            <a:gdLst>
              <a:gd name="connsiteX0" fmla="*/ 0 w 2770909"/>
              <a:gd name="connsiteY0" fmla="*/ 0 h 6858000"/>
              <a:gd name="connsiteX1" fmla="*/ 2770909 w 2770909"/>
              <a:gd name="connsiteY1" fmla="*/ 0 h 6858000"/>
              <a:gd name="connsiteX2" fmla="*/ 2770909 w 2770909"/>
              <a:gd name="connsiteY2" fmla="*/ 6858000 h 6858000"/>
              <a:gd name="connsiteX3" fmla="*/ 0 w 27709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0909" h="6858000">
                <a:moveTo>
                  <a:pt x="0" y="0"/>
                </a:moveTo>
                <a:lnTo>
                  <a:pt x="2770909" y="0"/>
                </a:lnTo>
                <a:lnTo>
                  <a:pt x="277090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70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88EBF915-8532-4D2B-BDCE-92676E7326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3964" y="1967346"/>
            <a:ext cx="4378036" cy="2410691"/>
          </a:xfrm>
          <a:custGeom>
            <a:avLst/>
            <a:gdLst>
              <a:gd name="connsiteX0" fmla="*/ 0 w 4378036"/>
              <a:gd name="connsiteY0" fmla="*/ 0 h 2410691"/>
              <a:gd name="connsiteX1" fmla="*/ 4378036 w 4378036"/>
              <a:gd name="connsiteY1" fmla="*/ 0 h 2410691"/>
              <a:gd name="connsiteX2" fmla="*/ 4378036 w 4378036"/>
              <a:gd name="connsiteY2" fmla="*/ 2410691 h 2410691"/>
              <a:gd name="connsiteX3" fmla="*/ 0 w 4378036"/>
              <a:gd name="connsiteY3" fmla="*/ 2410691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8036" h="2410691">
                <a:moveTo>
                  <a:pt x="0" y="0"/>
                </a:moveTo>
                <a:lnTo>
                  <a:pt x="4378036" y="0"/>
                </a:lnTo>
                <a:lnTo>
                  <a:pt x="4378036" y="2410691"/>
                </a:lnTo>
                <a:lnTo>
                  <a:pt x="0" y="2410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10BB16DF-0754-435C-B0F9-12333B1757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09455" y="4447309"/>
            <a:ext cx="4378036" cy="2410691"/>
          </a:xfrm>
          <a:custGeom>
            <a:avLst/>
            <a:gdLst>
              <a:gd name="connsiteX0" fmla="*/ 0 w 4378036"/>
              <a:gd name="connsiteY0" fmla="*/ 0 h 2410691"/>
              <a:gd name="connsiteX1" fmla="*/ 4378036 w 4378036"/>
              <a:gd name="connsiteY1" fmla="*/ 0 h 2410691"/>
              <a:gd name="connsiteX2" fmla="*/ 4378036 w 4378036"/>
              <a:gd name="connsiteY2" fmla="*/ 2410691 h 2410691"/>
              <a:gd name="connsiteX3" fmla="*/ 0 w 4378036"/>
              <a:gd name="connsiteY3" fmla="*/ 2410691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8036" h="2410691">
                <a:moveTo>
                  <a:pt x="0" y="0"/>
                </a:moveTo>
                <a:lnTo>
                  <a:pt x="4378036" y="0"/>
                </a:lnTo>
                <a:lnTo>
                  <a:pt x="4378036" y="2410691"/>
                </a:lnTo>
                <a:lnTo>
                  <a:pt x="0" y="2410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25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3FAC407-04B3-44F9-BA30-E8F76ECD4D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09" y="1579418"/>
            <a:ext cx="6096000" cy="5278582"/>
          </a:xfrm>
          <a:custGeom>
            <a:avLst/>
            <a:gdLst>
              <a:gd name="connsiteX0" fmla="*/ 0 w 6096000"/>
              <a:gd name="connsiteY0" fmla="*/ 0 h 5278582"/>
              <a:gd name="connsiteX1" fmla="*/ 6096000 w 6096000"/>
              <a:gd name="connsiteY1" fmla="*/ 0 h 5278582"/>
              <a:gd name="connsiteX2" fmla="*/ 6096000 w 6096000"/>
              <a:gd name="connsiteY2" fmla="*/ 5278582 h 5278582"/>
              <a:gd name="connsiteX3" fmla="*/ 0 w 6096000"/>
              <a:gd name="connsiteY3" fmla="*/ 5278582 h 527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278582">
                <a:moveTo>
                  <a:pt x="0" y="0"/>
                </a:moveTo>
                <a:lnTo>
                  <a:pt x="6096000" y="0"/>
                </a:lnTo>
                <a:lnTo>
                  <a:pt x="6096000" y="5278582"/>
                </a:lnTo>
                <a:lnTo>
                  <a:pt x="0" y="52785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F0DCB059-BD17-4C26-BE74-5D155682CE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42655" y="1"/>
            <a:ext cx="10349344" cy="5015345"/>
          </a:xfrm>
          <a:custGeom>
            <a:avLst/>
            <a:gdLst>
              <a:gd name="connsiteX0" fmla="*/ 0 w 10349344"/>
              <a:gd name="connsiteY0" fmla="*/ 0 h 5015345"/>
              <a:gd name="connsiteX1" fmla="*/ 155632 w 10349344"/>
              <a:gd name="connsiteY1" fmla="*/ 0 h 5015345"/>
              <a:gd name="connsiteX2" fmla="*/ 10349343 w 10349344"/>
              <a:gd name="connsiteY2" fmla="*/ 0 h 5015345"/>
              <a:gd name="connsiteX3" fmla="*/ 10349344 w 10349344"/>
              <a:gd name="connsiteY3" fmla="*/ 0 h 5015345"/>
              <a:gd name="connsiteX4" fmla="*/ 10349344 w 10349344"/>
              <a:gd name="connsiteY4" fmla="*/ 2471153 h 5015345"/>
              <a:gd name="connsiteX5" fmla="*/ 10349344 w 10349344"/>
              <a:gd name="connsiteY5" fmla="*/ 4820574 h 5015345"/>
              <a:gd name="connsiteX6" fmla="*/ 10349344 w 10349344"/>
              <a:gd name="connsiteY6" fmla="*/ 5015345 h 5015345"/>
              <a:gd name="connsiteX7" fmla="*/ 3026117 w 10349344"/>
              <a:gd name="connsiteY7" fmla="*/ 5015345 h 5015345"/>
              <a:gd name="connsiteX8" fmla="*/ 1206130 w 10349344"/>
              <a:gd name="connsiteY8" fmla="*/ 5015345 h 5015345"/>
              <a:gd name="connsiteX9" fmla="*/ 397729 w 10349344"/>
              <a:gd name="connsiteY9" fmla="*/ 5015345 h 5015345"/>
              <a:gd name="connsiteX10" fmla="*/ 2 w 10349344"/>
              <a:gd name="connsiteY10" fmla="*/ 4642028 h 5015345"/>
              <a:gd name="connsiteX11" fmla="*/ 2 w 10349344"/>
              <a:gd name="connsiteY11" fmla="*/ 4455380 h 5015345"/>
              <a:gd name="connsiteX12" fmla="*/ 0 w 10349344"/>
              <a:gd name="connsiteY12" fmla="*/ 4455380 h 501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49344" h="5015345">
                <a:moveTo>
                  <a:pt x="0" y="0"/>
                </a:moveTo>
                <a:lnTo>
                  <a:pt x="155632" y="0"/>
                </a:lnTo>
                <a:lnTo>
                  <a:pt x="10349343" y="0"/>
                </a:lnTo>
                <a:lnTo>
                  <a:pt x="10349344" y="0"/>
                </a:lnTo>
                <a:lnTo>
                  <a:pt x="10349344" y="2471153"/>
                </a:lnTo>
                <a:lnTo>
                  <a:pt x="10349344" y="4820574"/>
                </a:lnTo>
                <a:lnTo>
                  <a:pt x="10349344" y="5015345"/>
                </a:lnTo>
                <a:lnTo>
                  <a:pt x="3026117" y="5015345"/>
                </a:lnTo>
                <a:lnTo>
                  <a:pt x="1206130" y="5015345"/>
                </a:lnTo>
                <a:lnTo>
                  <a:pt x="397729" y="5015345"/>
                </a:lnTo>
                <a:cubicBezTo>
                  <a:pt x="178071" y="5015345"/>
                  <a:pt x="2" y="4848205"/>
                  <a:pt x="2" y="4642028"/>
                </a:cubicBezTo>
                <a:lnTo>
                  <a:pt x="2" y="4455380"/>
                </a:lnTo>
                <a:lnTo>
                  <a:pt x="0" y="4455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40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87A0889-56CC-4D53-8236-F729DBDA7B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648691"/>
            <a:ext cx="5541818" cy="4211782"/>
          </a:xfrm>
          <a:custGeom>
            <a:avLst/>
            <a:gdLst>
              <a:gd name="connsiteX0" fmla="*/ 0 w 5541818"/>
              <a:gd name="connsiteY0" fmla="*/ 0 h 4211782"/>
              <a:gd name="connsiteX1" fmla="*/ 5541818 w 5541818"/>
              <a:gd name="connsiteY1" fmla="*/ 0 h 4211782"/>
              <a:gd name="connsiteX2" fmla="*/ 5541818 w 5541818"/>
              <a:gd name="connsiteY2" fmla="*/ 4211782 h 4211782"/>
              <a:gd name="connsiteX3" fmla="*/ 0 w 5541818"/>
              <a:gd name="connsiteY3" fmla="*/ 4211782 h 421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1818" h="4211782">
                <a:moveTo>
                  <a:pt x="0" y="0"/>
                </a:moveTo>
                <a:lnTo>
                  <a:pt x="5541818" y="0"/>
                </a:lnTo>
                <a:lnTo>
                  <a:pt x="5541818" y="4211782"/>
                </a:lnTo>
                <a:lnTo>
                  <a:pt x="0" y="4211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8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1E96C72-0F82-4089-801D-B0BB69BB32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3345"/>
            <a:ext cx="1967345" cy="3255819"/>
          </a:xfrm>
          <a:custGeom>
            <a:avLst/>
            <a:gdLst>
              <a:gd name="connsiteX0" fmla="*/ 0 w 1967345"/>
              <a:gd name="connsiteY0" fmla="*/ 0 h 3255819"/>
              <a:gd name="connsiteX1" fmla="*/ 1967345 w 1967345"/>
              <a:gd name="connsiteY1" fmla="*/ 0 h 3255819"/>
              <a:gd name="connsiteX2" fmla="*/ 1967345 w 1967345"/>
              <a:gd name="connsiteY2" fmla="*/ 3255819 h 3255819"/>
              <a:gd name="connsiteX3" fmla="*/ 0 w 1967345"/>
              <a:gd name="connsiteY3" fmla="*/ 3255819 h 325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7345" h="3255819">
                <a:moveTo>
                  <a:pt x="0" y="0"/>
                </a:moveTo>
                <a:lnTo>
                  <a:pt x="1967345" y="0"/>
                </a:lnTo>
                <a:lnTo>
                  <a:pt x="1967345" y="3255819"/>
                </a:lnTo>
                <a:lnTo>
                  <a:pt x="0" y="3255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033BDE59-4655-4CAE-8E1A-1FE731DFAA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20290" y="2867892"/>
            <a:ext cx="6137565" cy="3255819"/>
          </a:xfrm>
          <a:custGeom>
            <a:avLst/>
            <a:gdLst>
              <a:gd name="connsiteX0" fmla="*/ 0 w 6137565"/>
              <a:gd name="connsiteY0" fmla="*/ 0 h 3255819"/>
              <a:gd name="connsiteX1" fmla="*/ 6137565 w 6137565"/>
              <a:gd name="connsiteY1" fmla="*/ 0 h 3255819"/>
              <a:gd name="connsiteX2" fmla="*/ 6137565 w 6137565"/>
              <a:gd name="connsiteY2" fmla="*/ 3255819 h 3255819"/>
              <a:gd name="connsiteX3" fmla="*/ 0 w 6137565"/>
              <a:gd name="connsiteY3" fmla="*/ 3255819 h 325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7565" h="3255819">
                <a:moveTo>
                  <a:pt x="0" y="0"/>
                </a:moveTo>
                <a:lnTo>
                  <a:pt x="6137565" y="0"/>
                </a:lnTo>
                <a:lnTo>
                  <a:pt x="6137565" y="3255819"/>
                </a:lnTo>
                <a:lnTo>
                  <a:pt x="0" y="3255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13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3FFF47E8-F3D9-42A1-975E-D84E0CBDFE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8229600" cy="3796145"/>
          </a:xfrm>
          <a:custGeom>
            <a:avLst/>
            <a:gdLst>
              <a:gd name="connsiteX0" fmla="*/ 0 w 8229600"/>
              <a:gd name="connsiteY0" fmla="*/ 0 h 3796145"/>
              <a:gd name="connsiteX1" fmla="*/ 1 w 8229600"/>
              <a:gd name="connsiteY1" fmla="*/ 0 h 3796145"/>
              <a:gd name="connsiteX2" fmla="*/ 8105845 w 8229600"/>
              <a:gd name="connsiteY2" fmla="*/ 0 h 3796145"/>
              <a:gd name="connsiteX3" fmla="*/ 8229600 w 8229600"/>
              <a:gd name="connsiteY3" fmla="*/ 0 h 3796145"/>
              <a:gd name="connsiteX4" fmla="*/ 8229600 w 8229600"/>
              <a:gd name="connsiteY4" fmla="*/ 3372304 h 3796145"/>
              <a:gd name="connsiteX5" fmla="*/ 8229599 w 8229600"/>
              <a:gd name="connsiteY5" fmla="*/ 3372304 h 3796145"/>
              <a:gd name="connsiteX6" fmla="*/ 8229599 w 8229600"/>
              <a:gd name="connsiteY6" fmla="*/ 3513579 h 3796145"/>
              <a:gd name="connsiteX7" fmla="*/ 7913334 w 8229600"/>
              <a:gd name="connsiteY7" fmla="*/ 3796145 h 3796145"/>
              <a:gd name="connsiteX8" fmla="*/ 7270509 w 8229600"/>
              <a:gd name="connsiteY8" fmla="*/ 3796145 h 3796145"/>
              <a:gd name="connsiteX9" fmla="*/ 5823290 w 8229600"/>
              <a:gd name="connsiteY9" fmla="*/ 3796145 h 3796145"/>
              <a:gd name="connsiteX10" fmla="*/ 0 w 8229600"/>
              <a:gd name="connsiteY10" fmla="*/ 3796145 h 3796145"/>
              <a:gd name="connsiteX11" fmla="*/ 0 w 8229600"/>
              <a:gd name="connsiteY11" fmla="*/ 3648722 h 3796145"/>
              <a:gd name="connsiteX12" fmla="*/ 0 w 8229600"/>
              <a:gd name="connsiteY12" fmla="*/ 1870431 h 379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29600" h="3796145">
                <a:moveTo>
                  <a:pt x="0" y="0"/>
                </a:moveTo>
                <a:lnTo>
                  <a:pt x="1" y="0"/>
                </a:lnTo>
                <a:lnTo>
                  <a:pt x="8105845" y="0"/>
                </a:lnTo>
                <a:lnTo>
                  <a:pt x="8229600" y="0"/>
                </a:lnTo>
                <a:lnTo>
                  <a:pt x="8229600" y="3372304"/>
                </a:lnTo>
                <a:lnTo>
                  <a:pt x="8229599" y="3372304"/>
                </a:lnTo>
                <a:lnTo>
                  <a:pt x="8229599" y="3513579"/>
                </a:lnTo>
                <a:cubicBezTo>
                  <a:pt x="8229599" y="3669636"/>
                  <a:pt x="8088002" y="3796145"/>
                  <a:pt x="7913334" y="3796145"/>
                </a:cubicBezTo>
                <a:lnTo>
                  <a:pt x="7270509" y="3796145"/>
                </a:lnTo>
                <a:lnTo>
                  <a:pt x="5823290" y="3796145"/>
                </a:lnTo>
                <a:lnTo>
                  <a:pt x="0" y="3796145"/>
                </a:lnTo>
                <a:lnTo>
                  <a:pt x="0" y="3648722"/>
                </a:lnTo>
                <a:lnTo>
                  <a:pt x="0" y="18704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791B589F-AF57-4894-8A10-BA7F50D4EB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3563" y="4364182"/>
            <a:ext cx="1870363" cy="1870363"/>
          </a:xfrm>
          <a:custGeom>
            <a:avLst/>
            <a:gdLst>
              <a:gd name="connsiteX0" fmla="*/ 0 w 1870363"/>
              <a:gd name="connsiteY0" fmla="*/ 0 h 1870363"/>
              <a:gd name="connsiteX1" fmla="*/ 1870363 w 1870363"/>
              <a:gd name="connsiteY1" fmla="*/ 0 h 1870363"/>
              <a:gd name="connsiteX2" fmla="*/ 1870363 w 1870363"/>
              <a:gd name="connsiteY2" fmla="*/ 1870363 h 1870363"/>
              <a:gd name="connsiteX3" fmla="*/ 0 w 1870363"/>
              <a:gd name="connsiteY3" fmla="*/ 1870363 h 18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0363" h="1870363">
                <a:moveTo>
                  <a:pt x="0" y="0"/>
                </a:moveTo>
                <a:lnTo>
                  <a:pt x="1870363" y="0"/>
                </a:lnTo>
                <a:lnTo>
                  <a:pt x="1870363" y="1870363"/>
                </a:lnTo>
                <a:lnTo>
                  <a:pt x="0" y="1870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8F4F0D6C-65D4-404E-801B-3715F6723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79617" y="4364181"/>
            <a:ext cx="1870363" cy="1870363"/>
          </a:xfrm>
          <a:custGeom>
            <a:avLst/>
            <a:gdLst>
              <a:gd name="connsiteX0" fmla="*/ 0 w 1870363"/>
              <a:gd name="connsiteY0" fmla="*/ 0 h 1870363"/>
              <a:gd name="connsiteX1" fmla="*/ 1870363 w 1870363"/>
              <a:gd name="connsiteY1" fmla="*/ 0 h 1870363"/>
              <a:gd name="connsiteX2" fmla="*/ 1870363 w 1870363"/>
              <a:gd name="connsiteY2" fmla="*/ 1870363 h 1870363"/>
              <a:gd name="connsiteX3" fmla="*/ 0 w 1870363"/>
              <a:gd name="connsiteY3" fmla="*/ 1870363 h 18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0363" h="1870363">
                <a:moveTo>
                  <a:pt x="0" y="0"/>
                </a:moveTo>
                <a:lnTo>
                  <a:pt x="1870363" y="0"/>
                </a:lnTo>
                <a:lnTo>
                  <a:pt x="1870363" y="1870363"/>
                </a:lnTo>
                <a:lnTo>
                  <a:pt x="0" y="1870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347DFE78-2F89-486B-A60D-285E9CA5B5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55671" y="4364180"/>
            <a:ext cx="1870363" cy="1870363"/>
          </a:xfrm>
          <a:custGeom>
            <a:avLst/>
            <a:gdLst>
              <a:gd name="connsiteX0" fmla="*/ 0 w 1870363"/>
              <a:gd name="connsiteY0" fmla="*/ 0 h 1870363"/>
              <a:gd name="connsiteX1" fmla="*/ 1870363 w 1870363"/>
              <a:gd name="connsiteY1" fmla="*/ 0 h 1870363"/>
              <a:gd name="connsiteX2" fmla="*/ 1870363 w 1870363"/>
              <a:gd name="connsiteY2" fmla="*/ 1870363 h 1870363"/>
              <a:gd name="connsiteX3" fmla="*/ 0 w 1870363"/>
              <a:gd name="connsiteY3" fmla="*/ 1870363 h 18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0363" h="1870363">
                <a:moveTo>
                  <a:pt x="0" y="0"/>
                </a:moveTo>
                <a:lnTo>
                  <a:pt x="1870363" y="0"/>
                </a:lnTo>
                <a:lnTo>
                  <a:pt x="1870363" y="1870363"/>
                </a:lnTo>
                <a:lnTo>
                  <a:pt x="0" y="1870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15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3692F2C-35B3-4195-90F6-62C3F98463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8691" y="1510145"/>
            <a:ext cx="2189019" cy="3006436"/>
          </a:xfrm>
          <a:custGeom>
            <a:avLst/>
            <a:gdLst>
              <a:gd name="connsiteX0" fmla="*/ 364844 w 2189019"/>
              <a:gd name="connsiteY0" fmla="*/ 0 h 3006436"/>
              <a:gd name="connsiteX1" fmla="*/ 2189019 w 2189019"/>
              <a:gd name="connsiteY1" fmla="*/ 0 h 3006436"/>
              <a:gd name="connsiteX2" fmla="*/ 2189019 w 2189019"/>
              <a:gd name="connsiteY2" fmla="*/ 2641592 h 3006436"/>
              <a:gd name="connsiteX3" fmla="*/ 1824175 w 2189019"/>
              <a:gd name="connsiteY3" fmla="*/ 3006436 h 3006436"/>
              <a:gd name="connsiteX4" fmla="*/ 0 w 2189019"/>
              <a:gd name="connsiteY4" fmla="*/ 3006436 h 3006436"/>
              <a:gd name="connsiteX5" fmla="*/ 0 w 2189019"/>
              <a:gd name="connsiteY5" fmla="*/ 364844 h 3006436"/>
              <a:gd name="connsiteX6" fmla="*/ 364844 w 2189019"/>
              <a:gd name="connsiteY6" fmla="*/ 0 h 300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9019" h="3006436">
                <a:moveTo>
                  <a:pt x="364844" y="0"/>
                </a:moveTo>
                <a:lnTo>
                  <a:pt x="2189019" y="0"/>
                </a:lnTo>
                <a:lnTo>
                  <a:pt x="2189019" y="2641592"/>
                </a:lnTo>
                <a:cubicBezTo>
                  <a:pt x="2189019" y="2843090"/>
                  <a:pt x="2025673" y="3006436"/>
                  <a:pt x="1824175" y="3006436"/>
                </a:cubicBezTo>
                <a:lnTo>
                  <a:pt x="0" y="3006436"/>
                </a:lnTo>
                <a:lnTo>
                  <a:pt x="0" y="364844"/>
                </a:lnTo>
                <a:cubicBezTo>
                  <a:pt x="0" y="163346"/>
                  <a:pt x="163346" y="0"/>
                  <a:pt x="364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D5D59534-5525-4EF2-83F9-F99A7CDFE3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54289" y="1435652"/>
            <a:ext cx="2189019" cy="3006436"/>
          </a:xfrm>
          <a:custGeom>
            <a:avLst/>
            <a:gdLst>
              <a:gd name="connsiteX0" fmla="*/ 364844 w 2189019"/>
              <a:gd name="connsiteY0" fmla="*/ 0 h 3006436"/>
              <a:gd name="connsiteX1" fmla="*/ 2189019 w 2189019"/>
              <a:gd name="connsiteY1" fmla="*/ 0 h 3006436"/>
              <a:gd name="connsiteX2" fmla="*/ 2189019 w 2189019"/>
              <a:gd name="connsiteY2" fmla="*/ 2641592 h 3006436"/>
              <a:gd name="connsiteX3" fmla="*/ 1824175 w 2189019"/>
              <a:gd name="connsiteY3" fmla="*/ 3006436 h 3006436"/>
              <a:gd name="connsiteX4" fmla="*/ 0 w 2189019"/>
              <a:gd name="connsiteY4" fmla="*/ 3006436 h 3006436"/>
              <a:gd name="connsiteX5" fmla="*/ 0 w 2189019"/>
              <a:gd name="connsiteY5" fmla="*/ 364844 h 3006436"/>
              <a:gd name="connsiteX6" fmla="*/ 364844 w 2189019"/>
              <a:gd name="connsiteY6" fmla="*/ 0 h 300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9019" h="3006436">
                <a:moveTo>
                  <a:pt x="364844" y="0"/>
                </a:moveTo>
                <a:lnTo>
                  <a:pt x="2189019" y="0"/>
                </a:lnTo>
                <a:lnTo>
                  <a:pt x="2189019" y="2641592"/>
                </a:lnTo>
                <a:cubicBezTo>
                  <a:pt x="2189019" y="2843090"/>
                  <a:pt x="2025673" y="3006436"/>
                  <a:pt x="1824175" y="3006436"/>
                </a:cubicBezTo>
                <a:lnTo>
                  <a:pt x="0" y="3006436"/>
                </a:lnTo>
                <a:lnTo>
                  <a:pt x="0" y="364844"/>
                </a:lnTo>
                <a:cubicBezTo>
                  <a:pt x="0" y="163346"/>
                  <a:pt x="163346" y="0"/>
                  <a:pt x="364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02C73E0C-6396-4947-B8F6-D7D1889126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40383" y="665017"/>
            <a:ext cx="3311235" cy="4547707"/>
          </a:xfrm>
          <a:custGeom>
            <a:avLst/>
            <a:gdLst>
              <a:gd name="connsiteX0" fmla="*/ 551884 w 3311235"/>
              <a:gd name="connsiteY0" fmla="*/ 0 h 4547707"/>
              <a:gd name="connsiteX1" fmla="*/ 3311235 w 3311235"/>
              <a:gd name="connsiteY1" fmla="*/ 0 h 4547707"/>
              <a:gd name="connsiteX2" fmla="*/ 3311235 w 3311235"/>
              <a:gd name="connsiteY2" fmla="*/ 3995823 h 4547707"/>
              <a:gd name="connsiteX3" fmla="*/ 2759351 w 3311235"/>
              <a:gd name="connsiteY3" fmla="*/ 4547707 h 4547707"/>
              <a:gd name="connsiteX4" fmla="*/ 0 w 3311235"/>
              <a:gd name="connsiteY4" fmla="*/ 4547707 h 4547707"/>
              <a:gd name="connsiteX5" fmla="*/ 0 w 3311235"/>
              <a:gd name="connsiteY5" fmla="*/ 551884 h 4547707"/>
              <a:gd name="connsiteX6" fmla="*/ 551884 w 3311235"/>
              <a:gd name="connsiteY6" fmla="*/ 0 h 454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1235" h="4547707">
                <a:moveTo>
                  <a:pt x="551884" y="0"/>
                </a:moveTo>
                <a:lnTo>
                  <a:pt x="3311235" y="0"/>
                </a:lnTo>
                <a:lnTo>
                  <a:pt x="3311235" y="3995823"/>
                </a:lnTo>
                <a:cubicBezTo>
                  <a:pt x="3311235" y="4300620"/>
                  <a:pt x="3064148" y="4547707"/>
                  <a:pt x="2759351" y="4547707"/>
                </a:cubicBezTo>
                <a:lnTo>
                  <a:pt x="0" y="4547707"/>
                </a:lnTo>
                <a:lnTo>
                  <a:pt x="0" y="551884"/>
                </a:lnTo>
                <a:cubicBezTo>
                  <a:pt x="0" y="247087"/>
                  <a:pt x="247087" y="0"/>
                  <a:pt x="5518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8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8BDC9111-0175-4933-8D92-F09B8332E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69768"/>
            <a:ext cx="6096000" cy="6288232"/>
          </a:xfrm>
          <a:custGeom>
            <a:avLst/>
            <a:gdLst>
              <a:gd name="connsiteX0" fmla="*/ 2363066 w 6096000"/>
              <a:gd name="connsiteY0" fmla="*/ 0 h 6288232"/>
              <a:gd name="connsiteX1" fmla="*/ 6096000 w 6096000"/>
              <a:gd name="connsiteY1" fmla="*/ 3732934 h 6288232"/>
              <a:gd name="connsiteX2" fmla="*/ 5243580 w 6096000"/>
              <a:gd name="connsiteY2" fmla="*/ 6107427 h 6288232"/>
              <a:gd name="connsiteX3" fmla="*/ 5079253 w 6096000"/>
              <a:gd name="connsiteY3" fmla="*/ 6288232 h 6288232"/>
              <a:gd name="connsiteX4" fmla="*/ 0 w 6096000"/>
              <a:gd name="connsiteY4" fmla="*/ 6288232 h 6288232"/>
              <a:gd name="connsiteX5" fmla="*/ 0 w 6096000"/>
              <a:gd name="connsiteY5" fmla="*/ 843876 h 6288232"/>
              <a:gd name="connsiteX6" fmla="*/ 275947 w 6096000"/>
              <a:gd name="connsiteY6" fmla="*/ 637527 h 6288232"/>
              <a:gd name="connsiteX7" fmla="*/ 2363066 w 6096000"/>
              <a:gd name="connsiteY7" fmla="*/ 0 h 628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288232">
                <a:moveTo>
                  <a:pt x="2363066" y="0"/>
                </a:moveTo>
                <a:cubicBezTo>
                  <a:pt x="4424709" y="0"/>
                  <a:pt x="6096000" y="1671291"/>
                  <a:pt x="6096000" y="3732934"/>
                </a:cubicBezTo>
                <a:cubicBezTo>
                  <a:pt x="6096000" y="4634903"/>
                  <a:pt x="5776105" y="5462156"/>
                  <a:pt x="5243580" y="6107427"/>
                </a:cubicBezTo>
                <a:lnTo>
                  <a:pt x="5079253" y="6288232"/>
                </a:lnTo>
                <a:lnTo>
                  <a:pt x="0" y="6288232"/>
                </a:lnTo>
                <a:lnTo>
                  <a:pt x="0" y="843876"/>
                </a:lnTo>
                <a:lnTo>
                  <a:pt x="275947" y="637527"/>
                </a:lnTo>
                <a:cubicBezTo>
                  <a:pt x="871727" y="235025"/>
                  <a:pt x="1589950" y="0"/>
                  <a:pt x="23630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06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7A4AF5E2-2377-4CA7-8F1F-66EE8D317D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62864" y="2566737"/>
            <a:ext cx="6529137" cy="3609474"/>
          </a:xfrm>
          <a:custGeom>
            <a:avLst/>
            <a:gdLst>
              <a:gd name="connsiteX0" fmla="*/ 0 w 6529137"/>
              <a:gd name="connsiteY0" fmla="*/ 0 h 3609474"/>
              <a:gd name="connsiteX1" fmla="*/ 6529137 w 6529137"/>
              <a:gd name="connsiteY1" fmla="*/ 0 h 3609474"/>
              <a:gd name="connsiteX2" fmla="*/ 6529137 w 6529137"/>
              <a:gd name="connsiteY2" fmla="*/ 3609474 h 3609474"/>
              <a:gd name="connsiteX3" fmla="*/ 0 w 6529137"/>
              <a:gd name="connsiteY3" fmla="*/ 3609474 h 360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9137" h="3609474">
                <a:moveTo>
                  <a:pt x="0" y="0"/>
                </a:moveTo>
                <a:lnTo>
                  <a:pt x="6529137" y="0"/>
                </a:lnTo>
                <a:lnTo>
                  <a:pt x="6529137" y="3609474"/>
                </a:lnTo>
                <a:lnTo>
                  <a:pt x="0" y="3609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1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5017F7BC-7E9E-4AD5-AC33-F1D790EE72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custGeom>
            <a:avLst/>
            <a:gdLst>
              <a:gd name="connsiteX0" fmla="*/ 5370094 w 6095999"/>
              <a:gd name="connsiteY0" fmla="*/ 0 h 6858000"/>
              <a:gd name="connsiteX1" fmla="*/ 5871410 w 6095999"/>
              <a:gd name="connsiteY1" fmla="*/ 0 h 6858000"/>
              <a:gd name="connsiteX2" fmla="*/ 6095999 w 6095999"/>
              <a:gd name="connsiteY2" fmla="*/ 0 h 6858000"/>
              <a:gd name="connsiteX3" fmla="*/ 6095999 w 6095999"/>
              <a:gd name="connsiteY3" fmla="*/ 6858000 h 6858000"/>
              <a:gd name="connsiteX4" fmla="*/ 5871410 w 6095999"/>
              <a:gd name="connsiteY4" fmla="*/ 6858000 h 6858000"/>
              <a:gd name="connsiteX5" fmla="*/ 5370094 w 6095999"/>
              <a:gd name="connsiteY5" fmla="*/ 6858000 h 6858000"/>
              <a:gd name="connsiteX6" fmla="*/ 1941094 w 6095999"/>
              <a:gd name="connsiteY6" fmla="*/ 3429000 h 6858000"/>
              <a:gd name="connsiteX7" fmla="*/ 0 w 6095999"/>
              <a:gd name="connsiteY7" fmla="*/ 0 h 6858000"/>
              <a:gd name="connsiteX8" fmla="*/ 5201652 w 6095999"/>
              <a:gd name="connsiteY8" fmla="*/ 0 h 6858000"/>
              <a:gd name="connsiteX9" fmla="*/ 1772652 w 6095999"/>
              <a:gd name="connsiteY9" fmla="*/ 3429000 h 6858000"/>
              <a:gd name="connsiteX10" fmla="*/ 5201653 w 6095999"/>
              <a:gd name="connsiteY10" fmla="*/ 6858000 h 6858000"/>
              <a:gd name="connsiteX11" fmla="*/ 0 w 6095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5999" h="6858000">
                <a:moveTo>
                  <a:pt x="5370094" y="0"/>
                </a:moveTo>
                <a:lnTo>
                  <a:pt x="5871410" y="0"/>
                </a:lnTo>
                <a:lnTo>
                  <a:pt x="6095999" y="0"/>
                </a:lnTo>
                <a:lnTo>
                  <a:pt x="6095999" y="6858000"/>
                </a:lnTo>
                <a:lnTo>
                  <a:pt x="5871410" y="6858000"/>
                </a:lnTo>
                <a:lnTo>
                  <a:pt x="5370094" y="6858000"/>
                </a:lnTo>
                <a:lnTo>
                  <a:pt x="1941094" y="3429000"/>
                </a:lnTo>
                <a:close/>
                <a:moveTo>
                  <a:pt x="0" y="0"/>
                </a:moveTo>
                <a:lnTo>
                  <a:pt x="5201652" y="0"/>
                </a:lnTo>
                <a:lnTo>
                  <a:pt x="1772652" y="3429000"/>
                </a:lnTo>
                <a:lnTo>
                  <a:pt x="52016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30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7DC912C-51B9-4635-B7AA-CC99B7420C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763" y="690563"/>
            <a:ext cx="11037887" cy="39449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4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7C099016-B4D8-4FDF-98E7-BCC7D19BFB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5875" y="1876926"/>
            <a:ext cx="4235115" cy="2679032"/>
          </a:xfrm>
          <a:custGeom>
            <a:avLst/>
            <a:gdLst>
              <a:gd name="connsiteX0" fmla="*/ 0 w 4235115"/>
              <a:gd name="connsiteY0" fmla="*/ 0 h 2679032"/>
              <a:gd name="connsiteX1" fmla="*/ 4235115 w 4235115"/>
              <a:gd name="connsiteY1" fmla="*/ 0 h 2679032"/>
              <a:gd name="connsiteX2" fmla="*/ 4235115 w 4235115"/>
              <a:gd name="connsiteY2" fmla="*/ 2679032 h 2679032"/>
              <a:gd name="connsiteX3" fmla="*/ 0 w 4235115"/>
              <a:gd name="connsiteY3" fmla="*/ 2679032 h 267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5115" h="2679032">
                <a:moveTo>
                  <a:pt x="0" y="0"/>
                </a:moveTo>
                <a:lnTo>
                  <a:pt x="4235115" y="0"/>
                </a:lnTo>
                <a:lnTo>
                  <a:pt x="4235115" y="2679032"/>
                </a:lnTo>
                <a:lnTo>
                  <a:pt x="0" y="26790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2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D995132-8953-42DF-B747-DD1C43A6CC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4779" y="1812758"/>
            <a:ext cx="4154905" cy="2406316"/>
          </a:xfrm>
          <a:custGeom>
            <a:avLst/>
            <a:gdLst>
              <a:gd name="connsiteX0" fmla="*/ 0 w 4154905"/>
              <a:gd name="connsiteY0" fmla="*/ 0 h 2406316"/>
              <a:gd name="connsiteX1" fmla="*/ 4154905 w 4154905"/>
              <a:gd name="connsiteY1" fmla="*/ 0 h 2406316"/>
              <a:gd name="connsiteX2" fmla="*/ 4154905 w 4154905"/>
              <a:gd name="connsiteY2" fmla="*/ 2406316 h 2406316"/>
              <a:gd name="connsiteX3" fmla="*/ 0 w 4154905"/>
              <a:gd name="connsiteY3" fmla="*/ 2406316 h 24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4905" h="2406316">
                <a:moveTo>
                  <a:pt x="0" y="0"/>
                </a:moveTo>
                <a:lnTo>
                  <a:pt x="4154905" y="0"/>
                </a:lnTo>
                <a:lnTo>
                  <a:pt x="4154905" y="2406316"/>
                </a:lnTo>
                <a:lnTo>
                  <a:pt x="0" y="24063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7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95725F1-37EE-4674-818D-C3B061FB5D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" y="477982"/>
            <a:ext cx="10972800" cy="5902036"/>
          </a:xfrm>
          <a:custGeom>
            <a:avLst/>
            <a:gdLst>
              <a:gd name="connsiteX0" fmla="*/ 983692 w 10972800"/>
              <a:gd name="connsiteY0" fmla="*/ 0 h 5902036"/>
              <a:gd name="connsiteX1" fmla="*/ 10972800 w 10972800"/>
              <a:gd name="connsiteY1" fmla="*/ 0 h 5902036"/>
              <a:gd name="connsiteX2" fmla="*/ 10972800 w 10972800"/>
              <a:gd name="connsiteY2" fmla="*/ 4918344 h 5902036"/>
              <a:gd name="connsiteX3" fmla="*/ 9989108 w 10972800"/>
              <a:gd name="connsiteY3" fmla="*/ 5902036 h 5902036"/>
              <a:gd name="connsiteX4" fmla="*/ 0 w 10972800"/>
              <a:gd name="connsiteY4" fmla="*/ 5902036 h 5902036"/>
              <a:gd name="connsiteX5" fmla="*/ 0 w 10972800"/>
              <a:gd name="connsiteY5" fmla="*/ 983692 h 5902036"/>
              <a:gd name="connsiteX6" fmla="*/ 983692 w 10972800"/>
              <a:gd name="connsiteY6" fmla="*/ 0 h 590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5902036">
                <a:moveTo>
                  <a:pt x="983692" y="0"/>
                </a:moveTo>
                <a:lnTo>
                  <a:pt x="10972800" y="0"/>
                </a:lnTo>
                <a:lnTo>
                  <a:pt x="10972800" y="4918344"/>
                </a:lnTo>
                <a:cubicBezTo>
                  <a:pt x="10972800" y="5461622"/>
                  <a:pt x="10532386" y="5902036"/>
                  <a:pt x="9989108" y="5902036"/>
                </a:cubicBezTo>
                <a:lnTo>
                  <a:pt x="0" y="5902036"/>
                </a:lnTo>
                <a:lnTo>
                  <a:pt x="0" y="983692"/>
                </a:lnTo>
                <a:cubicBezTo>
                  <a:pt x="0" y="440414"/>
                  <a:pt x="440414" y="0"/>
                  <a:pt x="9836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61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6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5CCE2BDA-94B0-41BA-BBA0-A4180F713B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7746" y="1503217"/>
            <a:ext cx="1877291" cy="1877291"/>
          </a:xfrm>
          <a:custGeom>
            <a:avLst/>
            <a:gdLst>
              <a:gd name="connsiteX0" fmla="*/ 0 w 1877291"/>
              <a:gd name="connsiteY0" fmla="*/ 0 h 1877291"/>
              <a:gd name="connsiteX1" fmla="*/ 1877291 w 1877291"/>
              <a:gd name="connsiteY1" fmla="*/ 0 h 1877291"/>
              <a:gd name="connsiteX2" fmla="*/ 1877291 w 1877291"/>
              <a:gd name="connsiteY2" fmla="*/ 1877291 h 1877291"/>
              <a:gd name="connsiteX3" fmla="*/ 0 w 1877291"/>
              <a:gd name="connsiteY3" fmla="*/ 1877291 h 187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7291" h="1877291">
                <a:moveTo>
                  <a:pt x="0" y="0"/>
                </a:moveTo>
                <a:lnTo>
                  <a:pt x="1877291" y="0"/>
                </a:lnTo>
                <a:lnTo>
                  <a:pt x="1877291" y="1877291"/>
                </a:lnTo>
                <a:lnTo>
                  <a:pt x="0" y="18772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21F6DC2B-4A1A-46BB-87D8-F33D33647F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7745" y="3525979"/>
            <a:ext cx="1877291" cy="1877291"/>
          </a:xfrm>
          <a:custGeom>
            <a:avLst/>
            <a:gdLst>
              <a:gd name="connsiteX0" fmla="*/ 0 w 1877291"/>
              <a:gd name="connsiteY0" fmla="*/ 0 h 1877291"/>
              <a:gd name="connsiteX1" fmla="*/ 1877291 w 1877291"/>
              <a:gd name="connsiteY1" fmla="*/ 0 h 1877291"/>
              <a:gd name="connsiteX2" fmla="*/ 1877291 w 1877291"/>
              <a:gd name="connsiteY2" fmla="*/ 1877291 h 1877291"/>
              <a:gd name="connsiteX3" fmla="*/ 0 w 1877291"/>
              <a:gd name="connsiteY3" fmla="*/ 1877291 h 187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7291" h="1877291">
                <a:moveTo>
                  <a:pt x="0" y="0"/>
                </a:moveTo>
                <a:lnTo>
                  <a:pt x="1877291" y="0"/>
                </a:lnTo>
                <a:lnTo>
                  <a:pt x="1877291" y="1877291"/>
                </a:lnTo>
                <a:lnTo>
                  <a:pt x="0" y="18772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FD5C6136-6FE9-4F70-A8FD-3DB19C0340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59726" y="1510144"/>
            <a:ext cx="2736274" cy="3893126"/>
          </a:xfrm>
          <a:custGeom>
            <a:avLst/>
            <a:gdLst>
              <a:gd name="connsiteX0" fmla="*/ 0 w 2736274"/>
              <a:gd name="connsiteY0" fmla="*/ 0 h 3893126"/>
              <a:gd name="connsiteX1" fmla="*/ 2736274 w 2736274"/>
              <a:gd name="connsiteY1" fmla="*/ 0 h 3893126"/>
              <a:gd name="connsiteX2" fmla="*/ 2736274 w 2736274"/>
              <a:gd name="connsiteY2" fmla="*/ 3893126 h 3893126"/>
              <a:gd name="connsiteX3" fmla="*/ 0 w 2736274"/>
              <a:gd name="connsiteY3" fmla="*/ 3893126 h 389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6274" h="3893126">
                <a:moveTo>
                  <a:pt x="0" y="0"/>
                </a:moveTo>
                <a:lnTo>
                  <a:pt x="2736274" y="0"/>
                </a:lnTo>
                <a:lnTo>
                  <a:pt x="2736274" y="3893126"/>
                </a:lnTo>
                <a:lnTo>
                  <a:pt x="0" y="38931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49F87EDB-AB46-4FFE-9F57-058310E1D2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690" y="1503216"/>
            <a:ext cx="4904510" cy="3893126"/>
          </a:xfrm>
          <a:custGeom>
            <a:avLst/>
            <a:gdLst>
              <a:gd name="connsiteX0" fmla="*/ 0 w 4904510"/>
              <a:gd name="connsiteY0" fmla="*/ 0 h 3893126"/>
              <a:gd name="connsiteX1" fmla="*/ 4904510 w 4904510"/>
              <a:gd name="connsiteY1" fmla="*/ 0 h 3893126"/>
              <a:gd name="connsiteX2" fmla="*/ 4904510 w 4904510"/>
              <a:gd name="connsiteY2" fmla="*/ 3893126 h 3893126"/>
              <a:gd name="connsiteX3" fmla="*/ 0 w 4904510"/>
              <a:gd name="connsiteY3" fmla="*/ 3893126 h 389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4510" h="3893126">
                <a:moveTo>
                  <a:pt x="0" y="0"/>
                </a:moveTo>
                <a:lnTo>
                  <a:pt x="4904510" y="0"/>
                </a:lnTo>
                <a:lnTo>
                  <a:pt x="4904510" y="3893126"/>
                </a:lnTo>
                <a:lnTo>
                  <a:pt x="0" y="38931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43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43182362-8465-45B0-9E62-28AEEB3681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655" y="1884218"/>
            <a:ext cx="10072254" cy="4973782"/>
          </a:xfrm>
          <a:custGeom>
            <a:avLst/>
            <a:gdLst>
              <a:gd name="connsiteX0" fmla="*/ 0 w 10072254"/>
              <a:gd name="connsiteY0" fmla="*/ 0 h 4973782"/>
              <a:gd name="connsiteX1" fmla="*/ 10072254 w 10072254"/>
              <a:gd name="connsiteY1" fmla="*/ 0 h 4973782"/>
              <a:gd name="connsiteX2" fmla="*/ 10072254 w 10072254"/>
              <a:gd name="connsiteY2" fmla="*/ 4973782 h 4973782"/>
              <a:gd name="connsiteX3" fmla="*/ 0 w 10072254"/>
              <a:gd name="connsiteY3" fmla="*/ 4973782 h 497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2254" h="4973782">
                <a:moveTo>
                  <a:pt x="0" y="0"/>
                </a:moveTo>
                <a:lnTo>
                  <a:pt x="10072254" y="0"/>
                </a:lnTo>
                <a:lnTo>
                  <a:pt x="10072254" y="4973782"/>
                </a:lnTo>
                <a:lnTo>
                  <a:pt x="0" y="4973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8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D0FBB0B4-1EE8-486D-AC6F-B57D6B3F02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54582" y="3034146"/>
            <a:ext cx="4475018" cy="3823854"/>
          </a:xfrm>
          <a:custGeom>
            <a:avLst/>
            <a:gdLst>
              <a:gd name="connsiteX0" fmla="*/ 0 w 4475018"/>
              <a:gd name="connsiteY0" fmla="*/ 0 h 3823854"/>
              <a:gd name="connsiteX1" fmla="*/ 4475018 w 4475018"/>
              <a:gd name="connsiteY1" fmla="*/ 0 h 3823854"/>
              <a:gd name="connsiteX2" fmla="*/ 4475018 w 4475018"/>
              <a:gd name="connsiteY2" fmla="*/ 3823854 h 3823854"/>
              <a:gd name="connsiteX3" fmla="*/ 0 w 4475018"/>
              <a:gd name="connsiteY3" fmla="*/ 3823854 h 382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5018" h="3823854">
                <a:moveTo>
                  <a:pt x="0" y="0"/>
                </a:moveTo>
                <a:lnTo>
                  <a:pt x="4475018" y="0"/>
                </a:lnTo>
                <a:lnTo>
                  <a:pt x="4475018" y="3823854"/>
                </a:lnTo>
                <a:lnTo>
                  <a:pt x="0" y="38238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A1270FD6-785A-4CCB-B172-F2176F1C62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9600" y="0"/>
            <a:ext cx="3962400" cy="3034146"/>
          </a:xfrm>
          <a:custGeom>
            <a:avLst/>
            <a:gdLst>
              <a:gd name="connsiteX0" fmla="*/ 0 w 3962400"/>
              <a:gd name="connsiteY0" fmla="*/ 0 h 3034146"/>
              <a:gd name="connsiteX1" fmla="*/ 3962400 w 3962400"/>
              <a:gd name="connsiteY1" fmla="*/ 0 h 3034146"/>
              <a:gd name="connsiteX2" fmla="*/ 3962400 w 3962400"/>
              <a:gd name="connsiteY2" fmla="*/ 3034146 h 3034146"/>
              <a:gd name="connsiteX3" fmla="*/ 0 w 3962400"/>
              <a:gd name="connsiteY3" fmla="*/ 3034146 h 303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3034146">
                <a:moveTo>
                  <a:pt x="0" y="0"/>
                </a:moveTo>
                <a:lnTo>
                  <a:pt x="3962400" y="0"/>
                </a:lnTo>
                <a:lnTo>
                  <a:pt x="3962400" y="3034146"/>
                </a:lnTo>
                <a:lnTo>
                  <a:pt x="0" y="30341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9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3E14458F-1EC3-4E4E-98B7-B7B16906D4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0"/>
            <a:ext cx="6858000" cy="3429000"/>
          </a:xfrm>
          <a:custGeom>
            <a:avLst/>
            <a:gdLst>
              <a:gd name="connsiteX0" fmla="*/ 0 w 6858000"/>
              <a:gd name="connsiteY0" fmla="*/ 0 h 3429000"/>
              <a:gd name="connsiteX1" fmla="*/ 6858000 w 6858000"/>
              <a:gd name="connsiteY1" fmla="*/ 0 h 3429000"/>
              <a:gd name="connsiteX2" fmla="*/ 6858000 w 6858000"/>
              <a:gd name="connsiteY2" fmla="*/ 3429000 h 3429000"/>
              <a:gd name="connsiteX3" fmla="*/ 0 w 685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3429000">
                <a:moveTo>
                  <a:pt x="0" y="0"/>
                </a:moveTo>
                <a:lnTo>
                  <a:pt x="6858000" y="0"/>
                </a:lnTo>
                <a:lnTo>
                  <a:pt x="685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10F10FE2-C27E-4B5A-B5B0-3A3F0BC9A9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9965F7A6-FBE5-4C58-B5C8-4613EE14D4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FB353493-EA57-4523-AEBC-6E8663096B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1" y="0"/>
            <a:ext cx="4142509" cy="6858000"/>
          </a:xfrm>
          <a:custGeom>
            <a:avLst/>
            <a:gdLst>
              <a:gd name="connsiteX0" fmla="*/ 0 w 4142509"/>
              <a:gd name="connsiteY0" fmla="*/ 0 h 6858000"/>
              <a:gd name="connsiteX1" fmla="*/ 4142509 w 4142509"/>
              <a:gd name="connsiteY1" fmla="*/ 0 h 6858000"/>
              <a:gd name="connsiteX2" fmla="*/ 4142509 w 4142509"/>
              <a:gd name="connsiteY2" fmla="*/ 6858000 h 6858000"/>
              <a:gd name="connsiteX3" fmla="*/ 0 w 41425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2509" h="6858000">
                <a:moveTo>
                  <a:pt x="0" y="0"/>
                </a:moveTo>
                <a:lnTo>
                  <a:pt x="4142509" y="0"/>
                </a:lnTo>
                <a:lnTo>
                  <a:pt x="414250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CA4E8D0-529D-48DD-8521-05EB1D46CE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31957863-32AF-486A-888C-41812ACE09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0" y="1981200"/>
            <a:ext cx="3810000" cy="1981200"/>
          </a:xfrm>
          <a:custGeom>
            <a:avLst/>
            <a:gdLst>
              <a:gd name="connsiteX0" fmla="*/ 0 w 3810000"/>
              <a:gd name="connsiteY0" fmla="*/ 0 h 1981200"/>
              <a:gd name="connsiteX1" fmla="*/ 3810000 w 3810000"/>
              <a:gd name="connsiteY1" fmla="*/ 0 h 1981200"/>
              <a:gd name="connsiteX2" fmla="*/ 3810000 w 3810000"/>
              <a:gd name="connsiteY2" fmla="*/ 1981200 h 1981200"/>
              <a:gd name="connsiteX3" fmla="*/ 0 w 3810000"/>
              <a:gd name="connsiteY3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1981200">
                <a:moveTo>
                  <a:pt x="0" y="0"/>
                </a:moveTo>
                <a:lnTo>
                  <a:pt x="3810000" y="0"/>
                </a:lnTo>
                <a:lnTo>
                  <a:pt x="3810000" y="1981200"/>
                </a:lnTo>
                <a:lnTo>
                  <a:pt x="0" y="1981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1533400-1544-43FE-B3C7-F8A2541BC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0" y="0"/>
            <a:ext cx="3810000" cy="1981200"/>
          </a:xfrm>
          <a:custGeom>
            <a:avLst/>
            <a:gdLst>
              <a:gd name="connsiteX0" fmla="*/ 0 w 3810000"/>
              <a:gd name="connsiteY0" fmla="*/ 0 h 1981200"/>
              <a:gd name="connsiteX1" fmla="*/ 3810000 w 3810000"/>
              <a:gd name="connsiteY1" fmla="*/ 0 h 1981200"/>
              <a:gd name="connsiteX2" fmla="*/ 3810000 w 3810000"/>
              <a:gd name="connsiteY2" fmla="*/ 1981200 h 1981200"/>
              <a:gd name="connsiteX3" fmla="*/ 0 w 3810000"/>
              <a:gd name="connsiteY3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1981200">
                <a:moveTo>
                  <a:pt x="0" y="0"/>
                </a:moveTo>
                <a:lnTo>
                  <a:pt x="3810000" y="0"/>
                </a:lnTo>
                <a:lnTo>
                  <a:pt x="3810000" y="1981200"/>
                </a:lnTo>
                <a:lnTo>
                  <a:pt x="0" y="1981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7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B8B732-B434-4790-BB09-EE41CA0C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E6F983-F44E-4BB4-8E40-C70D7238F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168B74-C413-4E4E-9682-F2C46B489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C339-35A4-430E-B8A3-C68FC00E36B5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4F37FA-F97D-4A79-A7F3-ED071BC54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5BBCFA-A34D-4776-A26A-824334B1B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4C56E-055A-469B-A349-6372580C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5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omenfd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omenfd.com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svg"/><Relationship Id="rId5" Type="http://schemas.openxmlformats.org/officeDocument/2006/relationships/image" Target="../media/image45.png"/><Relationship Id="rId4" Type="http://schemas.openxmlformats.org/officeDocument/2006/relationships/hyperlink" Target="mailto:bazaeva@mail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2EC4ACD-2401-D748-9852-78572D535C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477982"/>
            <a:ext cx="10972800" cy="5902036"/>
          </a:xfr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41C7492-1C16-D047-A858-278DD0CF9990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FA5C791-16D3-4702-A2E2-CFC67EA86A43}"/>
              </a:ext>
            </a:extLst>
          </p:cNvPr>
          <p:cNvSpPr txBox="1"/>
          <p:nvPr/>
        </p:nvSpPr>
        <p:spPr>
          <a:xfrm>
            <a:off x="292264" y="2173555"/>
            <a:ext cx="7795404" cy="16158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0500" spc="600" dirty="0">
                <a:solidFill>
                  <a:schemeClr val="bg2"/>
                </a:solidFill>
                <a:latin typeface="Mojito Web" panose="03060502030407070403" pitchFamily="66" charset="0"/>
                <a:ea typeface="Mojito Web" panose="03060502030407070403" pitchFamily="66" charset="0"/>
              </a:rPr>
              <a:t>Книга историй</a:t>
            </a:r>
            <a:endParaRPr lang="en-US" sz="10500" spc="600" dirty="0">
              <a:solidFill>
                <a:schemeClr val="bg2"/>
              </a:solidFill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8DBC09A-A85B-45C9-BD1C-F9F1E335D351}"/>
              </a:ext>
            </a:extLst>
          </p:cNvPr>
          <p:cNvSpPr txBox="1"/>
          <p:nvPr/>
        </p:nvSpPr>
        <p:spPr>
          <a:xfrm>
            <a:off x="2155019" y="2081222"/>
            <a:ext cx="51916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spc="6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1200" b="1" spc="6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AC07D87-F392-4FFE-B77E-F190F1FAA153}"/>
              </a:ext>
            </a:extLst>
          </p:cNvPr>
          <p:cNvSpPr/>
          <p:nvPr/>
        </p:nvSpPr>
        <p:spPr>
          <a:xfrm>
            <a:off x="2066337" y="3754075"/>
            <a:ext cx="4639263" cy="199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Мы хотим рассказать вам 1</a:t>
            </a:r>
            <a:r>
              <a:rPr lang="en-US" sz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</a:t>
            </a:r>
            <a:r>
              <a:rPr lang="ru-RU" sz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реальных историй женщин, которые стали жертвами радикальных группировок, полностью разрушили свою жизнь, своих детей и близких, и которым мы до сих пор оказываем психологическую помощь. Миссия нашей организации – предостеречь девушек, находящихся в трудной жизненной ситуации от совершения фатальных ошибок.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62F4A58A-AAA7-4712-949B-1D5395B91F72}"/>
              </a:ext>
            </a:extLst>
          </p:cNvPr>
          <p:cNvSpPr/>
          <p:nvPr/>
        </p:nvSpPr>
        <p:spPr>
          <a:xfrm rot="16200000">
            <a:off x="-1386268" y="4481063"/>
            <a:ext cx="3792835" cy="621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accent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Автономная некоммерческая организация социальных проектов </a:t>
            </a:r>
          </a:p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accent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Телефон бесплатной горячей линии 8 800 550 23 95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rgbClr val="A0502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http://womenfd.</a:t>
            </a:r>
            <a:r>
              <a:rPr lang="en-US" sz="800" dirty="0">
                <a:solidFill>
                  <a:schemeClr val="accent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com</a:t>
            </a:r>
            <a:r>
              <a:rPr lang="ru-RU" sz="800" dirty="0">
                <a:solidFill>
                  <a:schemeClr val="accent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US" sz="800" dirty="0">
              <a:solidFill>
                <a:schemeClr val="accent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F95ADC59-9420-4B7E-AF1A-FFB52196B826}"/>
              </a:ext>
            </a:extLst>
          </p:cNvPr>
          <p:cNvSpPr/>
          <p:nvPr/>
        </p:nvSpPr>
        <p:spPr>
          <a:xfrm>
            <a:off x="2098995" y="1493022"/>
            <a:ext cx="2370989" cy="292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000" b="1" spc="6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ИЗДАНИЕ 2021</a:t>
            </a:r>
            <a:endParaRPr lang="en-US" sz="1000" b="1" spc="6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256B7DA-D6DD-DD49-B874-384F60CC7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28867" y="1339068"/>
            <a:ext cx="1253508" cy="96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69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593247" y="418223"/>
            <a:ext cx="341760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ЗАГИДАТ И РАЗИЯТ </a:t>
            </a:r>
            <a:endParaRPr lang="en-US" sz="1100" b="1" spc="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593247" y="889652"/>
            <a:ext cx="32231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Сёстры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513640" y="1473872"/>
            <a:ext cx="3467684" cy="12047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ЗАГИДАТ  И РАЗИЯТ РОДИЛИСЬ И ВЫРОСЛИ В ОБЫЧНОЙ, ЕЩЕ СОВЕТСКОЙ СЕМЬЕ В ОДНОМ ИЗ РАЙЦЕНТРОВ ДАГЕСТАНА.</a:t>
            </a:r>
            <a:endParaRPr lang="en-US" sz="600" spc="3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501482" y="2886287"/>
            <a:ext cx="3492000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Семья была, по меркам Дагестана тех времен, не бедной и не богатой. Образование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они вместе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 братьями получили качественное.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Разият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закончила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медколледж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и стала квалифицированным фельдшером.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Загидат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же не захотела учиться дальше и после школы вышла замуж и переехала в Махачкалу. 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Разият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как мечтательная натура, замуж выходить не спешила и, только встретив в соседнем селе статного, образованного парня по имени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Салих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тоже решила создать семью. Надо отметить, что родственники были не в восторге от такого развития событий, 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5565F52-CD65-6440-8092-45881BDED80E}"/>
              </a:ext>
            </a:extLst>
          </p:cNvPr>
          <p:cNvSpPr/>
          <p:nvPr/>
        </p:nvSpPr>
        <p:spPr>
          <a:xfrm>
            <a:off x="4350000" y="309775"/>
            <a:ext cx="3492000" cy="568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так как в селах не принято брать невест из других сел и выдавать замуж девушек в чужие села. Но, как они сами говорили: — «Любовь победила!».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Разият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 мужем прожили несколько лет в счастливом браке — оба работали, были уважаемыми людьми в своем селении, родили трех девочек.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Проблемы в семье начались после 2010 года, когда мужа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Загидат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увлекшегося радикальным течением и взявшего в руки оружие, убили в очередной спецоперации в лесу в окрестностях Махачкалы.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Разият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начала часто гостить у сестры,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надела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хиджаб, заставила мужа переехать в Махачкалу, поближе к сестре.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Ради сохранения семьи муж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Разият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уступал жене фактически во всем, но,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Разият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было мало — она стала говорить, что надо ехать в Сирию, выполнять долг мусульманина и отказ мужа каждый раз провоцировал ссоры в семье. В очередной раз, она забрала детей и ушла к матери и прекратила общение с мужем, стала назвать его «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муртадом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» (неверный).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8198518" y="309775"/>
            <a:ext cx="3492000" cy="2932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Необходимо отметить, что уже наступил 2015 год и к тому времени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Загидат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со своим ребенком уже переехала жить в Турцию и звала сестру к себе, на что она с радостью откликнулась и, не поставив никого в известность, вместе с детьми уехала в Стамбул. Через некоторое время сестры вместе с детьми  переехали в Сирию и, фактически, сразу же вышли замуж за боевиков. Новость об отъезде жены и дочерей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Салиху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рассказал брат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Разият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Загидат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который сам узнал об этом уже после отъезда сестер.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882C08-DC1B-4F44-B7D5-EA81476353B8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ЗАГИДАТ И РАЗИЯТ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45C6B6-8179-9845-A680-163411C8F7F2}"/>
              </a:ext>
            </a:extLst>
          </p:cNvPr>
          <p:cNvSpPr txBox="1"/>
          <p:nvPr/>
        </p:nvSpPr>
        <p:spPr>
          <a:xfrm rot="5400000">
            <a:off x="9311420" y="2821634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6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9C5F522-DF5E-6843-9C45-FB33D5383E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6913" y="3429000"/>
            <a:ext cx="3316287" cy="3154363"/>
          </a:xfrm>
        </p:spPr>
      </p:pic>
      <p:sp>
        <p:nvSpPr>
          <p:cNvPr id="26" name="Rectangle 47">
            <a:extLst>
              <a:ext uri="{FF2B5EF4-FFF2-40B4-BE49-F238E27FC236}">
                <a16:creationId xmlns:a16="http://schemas.microsoft.com/office/drawing/2014/main" xmlns="" id="{9AB9FDAC-97A5-2647-B478-6BA524392175}"/>
              </a:ext>
            </a:extLst>
          </p:cNvPr>
          <p:cNvSpPr/>
          <p:nvPr/>
        </p:nvSpPr>
        <p:spPr>
          <a:xfrm>
            <a:off x="501482" y="6386822"/>
            <a:ext cx="3467685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Мария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Бойнова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22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178762"/>
            <a:ext cx="3492000" cy="6446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С ЭТОГО ВРЕМЕНИ ДЛЯ САЛИХА НАЧАЛАСЬ ДОЛГАЯ ДОРОГА ДЛИНОЮ В ЦЕЛЫЙ ГОД ПО ВЫЗВОЛЕНИЮ СВОИХ ДЕТЕЙ ИЗ СИРИИ.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endParaRPr lang="ru-RU" sz="1000" spc="3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just">
              <a:lnSpc>
                <a:spcPts val="2000"/>
              </a:lnSpc>
              <a:spcBef>
                <a:spcPts val="6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Надежда появилась, когда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Салиху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позвонил новый муж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Загидат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тоже дагестанец, и заявил, что, несправедливо, что против воли отца дети оказались в другой стране и, если он хочет забрать своих детей, он должен приехать и забрать их.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Салих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не раздумывал ни секунды — собрал по родственникам деньги на дорогу и выехал в Турцию, а оттуда, в сопровождении знакомого мужа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Загидат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уже в Сирию. Зарегистрировавшись в городе Тапка, где к тому моменту жили обе сестры со своими мужьями.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Салих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подал в шариатский суд заявлении о проживании детьми с ним, и суд удовлетворил его ходатайство. Факт, что его жена по мусульманскому праву совершила преступление (прелюбодеяние, т.е.. она вышла замуж за другого, не получив развод от первого мужа), которое карается смертной казнью, 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350000" y="178762"/>
            <a:ext cx="3492000" cy="652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Салих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обнародовать не стал — пожалел мать своих детей.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Жизнь в полувоенном городе без работы и без жилья быстро истощили и так скудные запасы денег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Салиха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 Наступление осени и постоянные вопросы дочерей, когда же они вернутся домой, заставили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Салиха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который к тому времени уже успел прожить шесть месяцев в Сирии, предпринять усилия для бегства и возвращения в Дагестан.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вызвав подозрений у шариатской полиции,  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Салиху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 детьми удалось добраться до границы и дождавшись ночи, начали переходить границу, но, семья чуть не погибла — их обнаружили турецкие пограничники и начали обстреливать район, в котором они спрятались. Семья, где младшей дочери было всего три года, а старшей одиннадцать лет, спряталась в камышах у болота и почти до утра просидела там. Только утром, промокшим, голодным, уставшим, им удалось пробраться до коровника в приграничном селе, отдохнуть там и оттуда на попутках уехать в ближайший город, затем и до Стамбула.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9A0D9564-EA51-7648-BB17-E810C75ADBA3}"/>
              </a:ext>
            </a:extLst>
          </p:cNvPr>
          <p:cNvSpPr/>
          <p:nvPr/>
        </p:nvSpPr>
        <p:spPr>
          <a:xfrm>
            <a:off x="8180135" y="178762"/>
            <a:ext cx="34920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Стамбуле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Салих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обратился в посольство России, все чистосердечно рассказал и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ему помогли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оформить документы и уехать в Дагестан.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на этом могла бы закончиться, если бы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Загидат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у которой в 2017 году убили очередного мужа и которая уже успела родить еще троих детей, не надоело жить в военном городе под бомбежками и ждать очередного замужества. Проявив чудеса благоразумия и предвидения, что в Сирии и дальше будет не так хорошо для нее и детей, она запросилась обратно в Россию и смогла приехать в числе первых женщин, которых эвакуировал Спецпредставитель России на Ближнем Востоке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Зияд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err="1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Сабсаби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 Примечательно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что по прибытию в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Грозный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интервью местному телевидению она сказала,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что отъезд в Сирию был ошибкой и обманом и, как она рада оказаться дома. Но, ни слова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сестре, которую она фактически завербовала в ряды радикалов и увезла в Сирию вместе с детьми, разлучив их с отцом.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Ни слова о судьбе сестры, которая так и осталась в Сирии, «замужем» при живом первом муже,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4C82DE-E356-0246-A52C-9DD16DF8E465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ЗАГИДАТ И РАЗИЯТ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6E64E6-0155-AF49-BAA7-360209860FD8}"/>
              </a:ext>
            </a:extLst>
          </p:cNvPr>
          <p:cNvSpPr txBox="1"/>
          <p:nvPr/>
        </p:nvSpPr>
        <p:spPr>
          <a:xfrm rot="5400000">
            <a:off x="9311420" y="2821634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6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27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178762"/>
            <a:ext cx="3492000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возможно и не второй и третий раз «замужем» — без детей, под бомбежками, а может в плену или погибла и лежит под руинами.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Печальный итог этой истории таков. «Высокоморальная» и «истинно» верующая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Загидат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— несколько раз вдова боевиков, стала вербовщицей своей сестры, — осуждена на 9 лет колонии.  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Разият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— разрушила свою любящую семью, оставила маленьких детей без матери, заставила пережить их такую психологическую травму, что, возможно, она навсегда останется с ними, —  сама сгинула в руинах в Сирии.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Дети — вздрагивают при каждом хлопке двери или другом громком звуке, малообщительны, неулыбчивы, вслух не говорят о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матери.</a:t>
            </a:r>
            <a:endParaRPr lang="ru-RU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444195-CEBD-B34F-B741-E50081B5CE77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ЗАГИДАТ И РАЗИЯТ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A8BB043-61F6-A747-B349-F83EC072D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56607" y="5564903"/>
            <a:ext cx="631369" cy="4865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C6ED2A-5B70-E446-B31E-F39F4D6C5FE2}"/>
              </a:ext>
            </a:extLst>
          </p:cNvPr>
          <p:cNvSpPr txBox="1"/>
          <p:nvPr/>
        </p:nvSpPr>
        <p:spPr>
          <a:xfrm>
            <a:off x="6163558" y="2729440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6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3" name="Rectangle 47">
            <a:extLst>
              <a:ext uri="{FF2B5EF4-FFF2-40B4-BE49-F238E27FC236}">
                <a16:creationId xmlns:a16="http://schemas.microsoft.com/office/drawing/2014/main" xmlns="" id="{B0ECDCFB-8E01-1145-A910-1A8AE68B2D09}"/>
              </a:ext>
            </a:extLst>
          </p:cNvPr>
          <p:cNvSpPr/>
          <p:nvPr/>
        </p:nvSpPr>
        <p:spPr>
          <a:xfrm>
            <a:off x="6096000" y="3035023"/>
            <a:ext cx="3492001" cy="2504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Организация «Женщины за развитие» оказывает профессиональную помощь женщинам и девушкам,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 также их родственникам, которые пострадали от действий вербовщиков в радикальные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и экстремистские организации. </a:t>
            </a:r>
          </a:p>
          <a:p>
            <a:pPr>
              <a:lnSpc>
                <a:spcPct val="200000"/>
              </a:lnSpc>
            </a:pPr>
            <a:endParaRPr lang="ru-RU" sz="1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6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6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BEAA787-A1A7-2F45-B0D9-6134C8C13F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73063"/>
            <a:ext cx="3492500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3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CC8E0BD-A973-43C1-A71D-C5A55DA9BE98}"/>
              </a:ext>
            </a:extLst>
          </p:cNvPr>
          <p:cNvSpPr/>
          <p:nvPr/>
        </p:nvSpPr>
        <p:spPr>
          <a:xfrm>
            <a:off x="5766372" y="1308162"/>
            <a:ext cx="2871537" cy="3914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073A0A-6F7D-4893-895E-8A3F8C8610E6}"/>
              </a:ext>
            </a:extLst>
          </p:cNvPr>
          <p:cNvSpPr txBox="1"/>
          <p:nvPr/>
        </p:nvSpPr>
        <p:spPr>
          <a:xfrm>
            <a:off x="222422" y="1166308"/>
            <a:ext cx="5379308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0" dirty="0" err="1">
                <a:latin typeface="Mojito Web" panose="03060502030407070403" pitchFamily="66" charset="0"/>
                <a:ea typeface="Mojito Web" panose="03060502030407070403" pitchFamily="66" charset="0"/>
              </a:rPr>
              <a:t>Мадины</a:t>
            </a:r>
            <a:endParaRPr lang="en-US" sz="105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20EA641B-708B-4A3A-8933-2A591FDF0DAF}"/>
              </a:ext>
            </a:extLst>
          </p:cNvPr>
          <p:cNvSpPr/>
          <p:nvPr/>
        </p:nvSpPr>
        <p:spPr>
          <a:xfrm>
            <a:off x="993308" y="2538322"/>
            <a:ext cx="4380932" cy="436729"/>
          </a:xfrm>
          <a:custGeom>
            <a:avLst/>
            <a:gdLst>
              <a:gd name="connsiteX0" fmla="*/ 0 w 4380932"/>
              <a:gd name="connsiteY0" fmla="*/ 436729 h 436729"/>
              <a:gd name="connsiteX1" fmla="*/ 573206 w 4380932"/>
              <a:gd name="connsiteY1" fmla="*/ 177421 h 436729"/>
              <a:gd name="connsiteX2" fmla="*/ 1937982 w 4380932"/>
              <a:gd name="connsiteY2" fmla="*/ 272956 h 436729"/>
              <a:gd name="connsiteX3" fmla="*/ 4380932 w 4380932"/>
              <a:gd name="connsiteY3" fmla="*/ 0 h 4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0932" h="436729">
                <a:moveTo>
                  <a:pt x="0" y="436729"/>
                </a:moveTo>
                <a:cubicBezTo>
                  <a:pt x="125104" y="320722"/>
                  <a:pt x="250209" y="204716"/>
                  <a:pt x="573206" y="177421"/>
                </a:cubicBezTo>
                <a:cubicBezTo>
                  <a:pt x="896203" y="150125"/>
                  <a:pt x="1303361" y="302526"/>
                  <a:pt x="1937982" y="272956"/>
                </a:cubicBezTo>
                <a:cubicBezTo>
                  <a:pt x="2572603" y="243386"/>
                  <a:pt x="3476767" y="121693"/>
                  <a:pt x="4380932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6E144B5B-A8E5-4C93-8E87-A1EE0B9CD428}"/>
              </a:ext>
            </a:extLst>
          </p:cNvPr>
          <p:cNvSpPr txBox="1">
            <a:spLocks/>
          </p:cNvSpPr>
          <p:nvPr/>
        </p:nvSpPr>
        <p:spPr>
          <a:xfrm>
            <a:off x="918918" y="4255420"/>
            <a:ext cx="3210170" cy="15575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None/>
            </a:pPr>
            <a:r>
              <a:rPr lang="ru-RU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Мадина</a:t>
            </a:r>
            <a:r>
              <a:rPr lang="ru-RU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с пятью детьми возвращена в Чечню из Сирии одной из первых. </a:t>
            </a:r>
            <a:endParaRPr lang="en-US" sz="7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FBAEEC8-EDE0-9746-AC0E-50140BC8DD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1FB925-7BF9-8C44-9FC0-D347B6A7AB1F}"/>
              </a:ext>
            </a:extLst>
          </p:cNvPr>
          <p:cNvSpPr txBox="1"/>
          <p:nvPr/>
        </p:nvSpPr>
        <p:spPr>
          <a:xfrm>
            <a:off x="6096000" y="6266405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CF689F-4298-7D4A-B8CD-5EBF4B8A8E1F}"/>
              </a:ext>
            </a:extLst>
          </p:cNvPr>
          <p:cNvSpPr txBox="1"/>
          <p:nvPr/>
        </p:nvSpPr>
        <p:spPr>
          <a:xfrm>
            <a:off x="1120343" y="571473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1229B5-4051-D144-9F21-3C28B9220409}"/>
              </a:ext>
            </a:extLst>
          </p:cNvPr>
          <p:cNvSpPr txBox="1"/>
          <p:nvPr/>
        </p:nvSpPr>
        <p:spPr>
          <a:xfrm>
            <a:off x="7496571" y="522345"/>
            <a:ext cx="11413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0</a:t>
            </a:r>
            <a:r>
              <a:rPr lang="en-US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7FA2D8-B574-D34B-ABC2-1AEAA972D7F0}"/>
              </a:ext>
            </a:extLst>
          </p:cNvPr>
          <p:cNvSpPr txBox="1"/>
          <p:nvPr/>
        </p:nvSpPr>
        <p:spPr>
          <a:xfrm>
            <a:off x="1012880" y="3321988"/>
            <a:ext cx="35071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Сирийский гамбит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C9BDE67-C34F-2A40-817D-C4704C491D82}"/>
              </a:ext>
            </a:extLst>
          </p:cNvPr>
          <p:cNvSpPr/>
          <p:nvPr/>
        </p:nvSpPr>
        <p:spPr>
          <a:xfrm>
            <a:off x="6096000" y="1635564"/>
            <a:ext cx="5541818" cy="4224909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15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593247" y="418223"/>
            <a:ext cx="248144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МАДИНЫ</a:t>
            </a:r>
            <a:endParaRPr lang="en-US" sz="1100" b="1" spc="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593247" y="1037598"/>
            <a:ext cx="32231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Сирийский гамбит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501482" y="1719543"/>
            <a:ext cx="3467684" cy="120477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ПОСЛЕ ПЕРВОЙ ЧЕЧЕНСКОЙ ВОЙНЫ, В 1997 ГОДУ МАТЬ МАДИНЫ С ТРЕМЯ ДОЧЕРЯМИ УЕХАЛА В ГОЛЛАНДИЮ. </a:t>
            </a:r>
            <a:endParaRPr lang="en-US" sz="600" spc="3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501482" y="3194177"/>
            <a:ext cx="34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Здесь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вначале вышла замуж за местного голландца, родила двоих детей – мальчика и девочку, а затем, разочаровавшись в супруге, вышла замуж за другого. Это был чеченец-беженец,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этом браке у нее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родились двое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детей, но вскоре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они развелись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состоянии тяжелого стресса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познакомилась с девушкой-голландкой, которая стала ей близкой подругой. Они часто и подолгу обсуждали ситуацию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Мадины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говорили об исламе и его преимуществах. 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8092928" y="931765"/>
            <a:ext cx="3492000" cy="5651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Подруга предложила взять с собой еще и двух старших детей, сказала, что детям будет интересно увидеть другую страну.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 том, что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уехала в Сирию, мать не распространялась, и родственники в Чечне не знали. Когда власти Чечни сообщили о возможности возвращения женщин и детей из Сирии, мать девушки через родственников в Грозном обратилась за помощью к чеченским властям, ведь у нее после отъезда дочери на руках осталось двое маленьких детей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Мадины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рассказывает, что попала под влияние подружки-вербовщицы, которая сопровождала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Мадину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в Турции, помогла сделать операцию, а затем передала ее вербовщикам в Сирии, а сама вернулась домой.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оказавшись на территории Сирии, вернуться обратно не смогла, ее не выпустили, а вскоре выдали замуж. В этом браке родилось трое мальчиков. Мужа убили.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882C08-DC1B-4F44-B7D5-EA81476353B8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4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МАДИНЫ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45C6B6-8179-9845-A680-163411C8F7F2}"/>
              </a:ext>
            </a:extLst>
          </p:cNvPr>
          <p:cNvSpPr txBox="1"/>
          <p:nvPr/>
        </p:nvSpPr>
        <p:spPr>
          <a:xfrm rot="5400000">
            <a:off x="9282845" y="3571863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4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4">
                  <a:lumMod val="75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D0E6BEE-0ABD-2443-8FDC-D4F416B67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15" y="222488"/>
            <a:ext cx="3405170" cy="4842908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5565F52-CD65-6440-8092-45881BDED80E}"/>
              </a:ext>
            </a:extLst>
          </p:cNvPr>
          <p:cNvSpPr/>
          <p:nvPr/>
        </p:nvSpPr>
        <p:spPr>
          <a:xfrm>
            <a:off x="4340172" y="5240636"/>
            <a:ext cx="3492000" cy="1342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Подруга предложила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Мадине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которая страдала эпилепсией и все больше теряла зрение, поехать в Турцию, где ей через знакомых обещала сделать бесплатную операцию на глаза.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согласилась. </a:t>
            </a:r>
          </a:p>
        </p:txBody>
      </p:sp>
      <p:sp>
        <p:nvSpPr>
          <p:cNvPr id="22" name="Rectangle 47">
            <a:extLst>
              <a:ext uri="{FF2B5EF4-FFF2-40B4-BE49-F238E27FC236}">
                <a16:creationId xmlns:a16="http://schemas.microsoft.com/office/drawing/2014/main" xmlns="" id="{8B0169BA-8D96-4D48-9619-4DA32D581FA6}"/>
              </a:ext>
            </a:extLst>
          </p:cNvPr>
          <p:cNvSpPr/>
          <p:nvPr/>
        </p:nvSpPr>
        <p:spPr>
          <a:xfrm>
            <a:off x="501482" y="6386822"/>
            <a:ext cx="3467685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Полина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Плавинская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465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22575" y="470587"/>
            <a:ext cx="3492000" cy="380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Мадине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повезло, что она с маленькими детьми попала в число тех, кого нашли члены Рабочей группы по возвращению граждан России, не по своей воле оказавшихся на территории Сирии и Ирака.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 детьми вернулась на родину, которую покинула двадцать лет назад. У нее есть свое жилье, старшие дети учатся. Все налаживается, но остается боль от разлуки с двумя другими детьми, оставшимися со старенькой бабушкой в Голландии.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Мадина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все больше сожалеет о том, что слепо поверила подруге-вербовщице и просто чудом смогла выжить сама и уберечь от смерти детей.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E842E5-6C0D-214A-9422-24FCAC5AA8FA}"/>
              </a:ext>
            </a:extLst>
          </p:cNvPr>
          <p:cNvSpPr txBox="1"/>
          <p:nvPr/>
        </p:nvSpPr>
        <p:spPr>
          <a:xfrm>
            <a:off x="7523582" y="585918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4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4">
                  <a:lumMod val="75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4" name="Rectangle 47">
            <a:extLst>
              <a:ext uri="{FF2B5EF4-FFF2-40B4-BE49-F238E27FC236}">
                <a16:creationId xmlns:a16="http://schemas.microsoft.com/office/drawing/2014/main" xmlns="" id="{0D238394-47DF-A149-AD86-AA636FDA2609}"/>
              </a:ext>
            </a:extLst>
          </p:cNvPr>
          <p:cNvSpPr/>
          <p:nvPr/>
        </p:nvSpPr>
        <p:spPr>
          <a:xfrm>
            <a:off x="7456024" y="709029"/>
            <a:ext cx="3492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Организация «Женщины за развитие» оказывает профессиональную помощь женщинам и девушкам,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 также их родственникам, которые пострадали от действий вербовщиков в радикальные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и экстремистские организации. </a:t>
            </a:r>
            <a:endParaRPr lang="ru-RU" sz="1000" b="1" dirty="0" smtClean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endParaRPr lang="ru-RU" sz="1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4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4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543C9AF-44DE-414D-83CE-416557A7A2B4}"/>
              </a:ext>
            </a:extLst>
          </p:cNvPr>
          <p:cNvSpPr txBox="1"/>
          <p:nvPr/>
        </p:nvSpPr>
        <p:spPr>
          <a:xfrm rot="16200000">
            <a:off x="-2317518" y="3733414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4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МАДИНЫ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36F99C3-7880-244F-A2BF-F37ED2999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32927" y="1892717"/>
            <a:ext cx="2672303" cy="3804504"/>
          </a:xfr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AAEB79CF-4C2F-0748-A937-CBBE32B89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23582" y="3308395"/>
            <a:ext cx="631369" cy="48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96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">
            <a:extLst>
              <a:ext uri="{FF2B5EF4-FFF2-40B4-BE49-F238E27FC236}">
                <a16:creationId xmlns:a16="http://schemas.microsoft.com/office/drawing/2014/main" xmlns="" id="{491FB522-FB0B-214E-BB60-B034B66CB404}"/>
              </a:ext>
            </a:extLst>
          </p:cNvPr>
          <p:cNvSpPr/>
          <p:nvPr/>
        </p:nvSpPr>
        <p:spPr>
          <a:xfrm>
            <a:off x="3043621" y="2943727"/>
            <a:ext cx="2871537" cy="3914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569C6E-BDDA-4976-9DB6-184050395CFA}"/>
              </a:ext>
            </a:extLst>
          </p:cNvPr>
          <p:cNvSpPr txBox="1"/>
          <p:nvPr/>
        </p:nvSpPr>
        <p:spPr>
          <a:xfrm>
            <a:off x="2650582" y="490080"/>
            <a:ext cx="481221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600" spc="600" dirty="0" err="1">
                <a:latin typeface="Mojito Web" panose="03060502030407070403" pitchFamily="66" charset="0"/>
                <a:ea typeface="Mojito Web" panose="03060502030407070403" pitchFamily="66" charset="0"/>
              </a:rPr>
              <a:t>Патимат</a:t>
            </a:r>
            <a:endParaRPr lang="en-US" sz="96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5BFFB367-C484-4477-8D9D-1C98FBE90C93}"/>
              </a:ext>
            </a:extLst>
          </p:cNvPr>
          <p:cNvSpPr/>
          <p:nvPr/>
        </p:nvSpPr>
        <p:spPr>
          <a:xfrm rot="843441">
            <a:off x="1996162" y="1134623"/>
            <a:ext cx="4724397" cy="1704442"/>
          </a:xfrm>
          <a:custGeom>
            <a:avLst/>
            <a:gdLst>
              <a:gd name="connsiteX0" fmla="*/ 0 w 1883391"/>
              <a:gd name="connsiteY0" fmla="*/ 764274 h 764274"/>
              <a:gd name="connsiteX1" fmla="*/ 436728 w 1883391"/>
              <a:gd name="connsiteY1" fmla="*/ 491319 h 764274"/>
              <a:gd name="connsiteX2" fmla="*/ 272955 w 1883391"/>
              <a:gd name="connsiteY2" fmla="*/ 491319 h 764274"/>
              <a:gd name="connsiteX3" fmla="*/ 1883391 w 1883391"/>
              <a:gd name="connsiteY3" fmla="*/ 0 h 76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391" h="764274">
                <a:moveTo>
                  <a:pt x="0" y="764274"/>
                </a:moveTo>
                <a:cubicBezTo>
                  <a:pt x="195618" y="650542"/>
                  <a:pt x="391236" y="536811"/>
                  <a:pt x="436728" y="491319"/>
                </a:cubicBezTo>
                <a:cubicBezTo>
                  <a:pt x="482220" y="445827"/>
                  <a:pt x="31845" y="573205"/>
                  <a:pt x="272955" y="491319"/>
                </a:cubicBezTo>
                <a:cubicBezTo>
                  <a:pt x="514065" y="409433"/>
                  <a:pt x="1198728" y="204716"/>
                  <a:pt x="1883391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3F5E633-3A78-214C-B809-2458FD88BE6A}"/>
              </a:ext>
            </a:extLst>
          </p:cNvPr>
          <p:cNvSpPr txBox="1"/>
          <p:nvPr/>
        </p:nvSpPr>
        <p:spPr>
          <a:xfrm>
            <a:off x="6528872" y="264297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58DA1EB-D5D5-9B41-A959-B96929267CE8}"/>
              </a:ext>
            </a:extLst>
          </p:cNvPr>
          <p:cNvSpPr txBox="1"/>
          <p:nvPr/>
        </p:nvSpPr>
        <p:spPr>
          <a:xfrm>
            <a:off x="619913" y="1166566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BBDC8A-8C10-DC4A-886B-FC4107FB0EB5}"/>
              </a:ext>
            </a:extLst>
          </p:cNvPr>
          <p:cNvSpPr txBox="1"/>
          <p:nvPr/>
        </p:nvSpPr>
        <p:spPr>
          <a:xfrm>
            <a:off x="2095141" y="5293519"/>
            <a:ext cx="1110882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05</a:t>
            </a:r>
            <a:endParaRPr lang="en-US" sz="80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E3F8604A-69A5-4549-9711-A0F3F264CDBD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6528" y="2035175"/>
            <a:ext cx="8355013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480CC8-3182-CF4F-B9BF-2CC20A9789C0}"/>
              </a:ext>
            </a:extLst>
          </p:cNvPr>
          <p:cNvSpPr txBox="1"/>
          <p:nvPr/>
        </p:nvSpPr>
        <p:spPr>
          <a:xfrm>
            <a:off x="428730" y="3541352"/>
            <a:ext cx="3507165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3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поисках Истины или последствия слепой веры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6B53098-E792-124E-B14C-46AD9D275FAB}"/>
              </a:ext>
            </a:extLst>
          </p:cNvPr>
          <p:cNvSpPr/>
          <p:nvPr/>
        </p:nvSpPr>
        <p:spPr>
          <a:xfrm>
            <a:off x="3486527" y="2035174"/>
            <a:ext cx="8355013" cy="4489450"/>
          </a:xfrm>
          <a:prstGeom prst="rect">
            <a:avLst/>
          </a:prstGeom>
          <a:solidFill>
            <a:schemeClr val="accent4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79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578959" y="418223"/>
            <a:ext cx="257762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ПАТИМАТ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588630" y="909091"/>
            <a:ext cx="321044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поисках Истины или последствия слепой веры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519865" y="2204338"/>
            <a:ext cx="3529865" cy="31648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ru-RU" sz="105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 ХТУЛОВА РОДИЛАСЬ И ВЫРОСЛА В ОДНОМ ИЗ </a:t>
            </a:r>
            <a:r>
              <a:rPr lang="ru-RU" sz="1050" spc="3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ДАГЕСТАНСКИХ ГОРОДОВ</a:t>
            </a:r>
            <a:r>
              <a:rPr lang="ru-RU" sz="105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ЗАКОНЧИЛА ШКОЛУ И ВУЗ И СОБИРАЛАСЬ УСТРОИТЬСЯ НА РАБОТУ ПО СПЕЦИАЛЬНОСТИ, КОГДА К СОСЕДЯМ ВЕРНУЛАСЬ ИХ ДОЧЬ, КОТОРАЯ НЕДАВНО ОВДОВЕЛА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519865" y="5369217"/>
            <a:ext cx="34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 молодые женщины подружились.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Дружбу с соседкой родители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вначале приняли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одобрительно</a:t>
            </a:r>
            <a:endParaRPr lang="ru-RU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5565F52-CD65-6440-8092-45881BDED80E}"/>
              </a:ext>
            </a:extLst>
          </p:cNvPr>
          <p:cNvSpPr/>
          <p:nvPr/>
        </p:nvSpPr>
        <p:spPr>
          <a:xfrm>
            <a:off x="4321891" y="401236"/>
            <a:ext cx="3492000" cy="568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— соседка вела себя очень скромно, вежливо и уважительно. Но, последствия этой дружбы через полгода стали вызывать у родителей беспокойство — </a:t>
            </a:r>
            <a:r>
              <a:rPr lang="ru-RU" sz="1000" dirty="0" err="1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сильно изменилась, — стала замкнутой, надела хиджаб, перестала ходить на свадьбы родственников,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начала выражать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недовольство родителями, которые вели светский образ жизни.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Семья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которую эти перемены в жизни дочери насторожили, достаточно негативно отнеслась к решению дочери надеть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хиджаб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 Отец настаивал на том, чтобы девушка носила платок и скромную одежду, которую носили другие дагестанские женщины.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Вскоре появились новые «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сестры по вере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», которые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убедили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что ее родители против религии и что они не дадут ей изучать и придерживаться канонов Ислама и ей необходимо как можно скорее поехать изучать основы Ислама в Турцию в якобы, турецкий город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Идлиб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Нарастающий конфликт дома подстегнул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к принятию решения и,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8180135" y="3786778"/>
            <a:ext cx="3492000" cy="281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уведомив родных, девушка приобрела билет в Стамбул и обратный билет через 10 дней – она наивно полагала, что сможет вернуться домой в случае, если ей там что-то не понравится.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Стамбуле, по наставлению подруг, девушку встретил какой-то мужчина, который отвез ее на квартиру. Ехали они недолго, чуть более 10 минут от аэропорта. В квартире было несколько женщин, по национальности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азербайджанки,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но ни одна из них не говорила на русском языке.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3EFC252-ABAE-0741-9965-DBDCF111CA3D}"/>
              </a:ext>
            </a:extLst>
          </p:cNvPr>
          <p:cNvSpPr txBox="1"/>
          <p:nvPr/>
        </p:nvSpPr>
        <p:spPr>
          <a:xfrm rot="16200000">
            <a:off x="-2305981" y="3807969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ПАТИМАТ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2C883F9-60EA-174A-91F6-E27F893BA227}"/>
              </a:ext>
            </a:extLst>
          </p:cNvPr>
          <p:cNvSpPr txBox="1"/>
          <p:nvPr/>
        </p:nvSpPr>
        <p:spPr>
          <a:xfrm rot="5400000">
            <a:off x="9306341" y="3064488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1">
                  <a:lumMod val="60000"/>
                  <a:lumOff val="40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251B298-D908-0A43-A483-1ACC3FA2A5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0388" y="530225"/>
            <a:ext cx="3422650" cy="3024188"/>
          </a:xfrm>
        </p:spPr>
      </p:pic>
      <p:sp>
        <p:nvSpPr>
          <p:cNvPr id="21" name="Rectangle 47">
            <a:extLst>
              <a:ext uri="{FF2B5EF4-FFF2-40B4-BE49-F238E27FC236}">
                <a16:creationId xmlns:a16="http://schemas.microsoft.com/office/drawing/2014/main" xmlns="" id="{97F95523-287C-A640-9858-69ECF544B855}"/>
              </a:ext>
            </a:extLst>
          </p:cNvPr>
          <p:cNvSpPr/>
          <p:nvPr/>
        </p:nvSpPr>
        <p:spPr>
          <a:xfrm>
            <a:off x="479560" y="6502136"/>
            <a:ext cx="4639263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Рита Черепанова</a:t>
            </a:r>
          </a:p>
        </p:txBody>
      </p:sp>
    </p:spTree>
    <p:extLst>
      <p:ext uri="{BB962C8B-B14F-4D97-AF65-F5344CB8AC3E}">
        <p14:creationId xmlns:p14="http://schemas.microsoft.com/office/powerpoint/2010/main" val="1742022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316211"/>
            <a:ext cx="3492000" cy="626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Девушка стала настойчиво звонить подруге, после чего за ней приехал тот же человек, который довез ее до автобуса в другой город. Там она оказалась в квартире, где было большое количество людей из разных стран мира, в основном семейные пары.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Через несколько часов к квартире подъехало несколько такси, которые отвезли их на пустынное место, где высадили. Таксист не выдал им даже их багажа, в руках у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осталась только дамская сумка. Началась стрельба, люди стали бежать. Растерявшаяся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побежала в том же направлении куда и остальные. Она то бежала, то останавливалась, когда их догнала, к месту, где они остановились, подъехал большой автобус. Мужчины сели в передней части автобуса, женщин посадили назад.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испугавшись остаться в незнакомом месте, села в автобус вместе с ними. Их привезли в очередной дом, где высадили всех женщин, а мужчин увезли дальше.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Среди хозяек дома, которые забрали у девушки документы, была русскоговорящая женщина. 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350000" y="316211"/>
            <a:ext cx="3492000" cy="527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Она спросила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знает ли она где находится.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Получив отрицательный ответ, женщина рассказала ей, что они в одном из сирийских городов и возможности выбраться отсюда у нее нет.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стала звонить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злосчастной подруге,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которая ее втянула во всю эту историю.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Та, выехавшая в Сирию, вслед за </a:t>
            </a:r>
            <a:r>
              <a:rPr lang="ru-RU" sz="1000" dirty="0" err="1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разыскала ее,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однако, ей позволили переговорить лишь через закрытые ворота, охраняемые вооруженными людьми. Подруга объяснила, что единственный путь вырваться из этого дома – выйти замуж. Рассказала, что есть у нее знакомый, который станет для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хорошим мужем. Отчаявшаяся девушка сначала отказывалась от такого решения, но, переговорив с женщинами, которые сидели здесь месяцами, она согласилась. Их брак был зарегистрирован, она смогла покинуть этот дом и переехать в квартиру вместе с мужем. Однако замужество ее было недолгим – в очередной раз, когда муж заступил на пост охраны, он погиб.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9A0D9564-EA51-7648-BB17-E810C75ADBA3}"/>
              </a:ext>
            </a:extLst>
          </p:cNvPr>
          <p:cNvSpPr/>
          <p:nvPr/>
        </p:nvSpPr>
        <p:spPr>
          <a:xfrm>
            <a:off x="8180135" y="316211"/>
            <a:ext cx="3492000" cy="611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Девушку забрали во «вдовий дом», где она по местным правилам, должна была прожить 4 месяца и 10 дней, прежде чем ее выдадут замуж за очередного мужа. Здесь же девушка делала посильную работу, здесь же познакомилась с чеченской семьей, в которой было четверо детей – двое сыновей и две дочери. Мать семейства сказала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что очень привязалась к ней и хотела бы ей помочь вырваться из «вдовьего дома», но сделать она это сможет, только если та выйдет замуж за ее сына. Ей пришлось согласиться. Со вторым мужем и его семьей они жили в городах, где не было военных действий, переселяясь, как только вооруженный конфликт перемещался на территорию их проживания.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2017 году они с мужем переехали в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Ракку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– здесь у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родился ребенок. Ее супруг принял решение о переезде к родителям, которые на тот момент жили на другом конце страны. Поехавший за транспортом для перевозки вещей, второй муж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погиб в дороге.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DA1448-74C6-744A-B477-5AB305367F6A}"/>
              </a:ext>
            </a:extLst>
          </p:cNvPr>
          <p:cNvSpPr txBox="1"/>
          <p:nvPr/>
        </p:nvSpPr>
        <p:spPr>
          <a:xfrm rot="16200000">
            <a:off x="-2305981" y="3807969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ПАТИМАТ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DFA377-AFE4-1247-B022-ECF1DC8D06F4}"/>
              </a:ext>
            </a:extLst>
          </p:cNvPr>
          <p:cNvSpPr txBox="1"/>
          <p:nvPr/>
        </p:nvSpPr>
        <p:spPr>
          <a:xfrm rot="5400000">
            <a:off x="9311420" y="2993353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1">
                  <a:lumMod val="60000"/>
                  <a:lumOff val="40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531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372586"/>
            <a:ext cx="3492000" cy="611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Снова оставшись одна, она стала искать возможности покинуть Сирию. Помочь ей и другим ее подругам по несчастью из России, вызвались курдские проводники, которые предложили им смешаться с туркменками и незаметно перейти границу. За услугу проводники затребовали деньги.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продала все свои драгоценности, телефон, все, что у нее было, помогли и знакомые, которые также хотели вернуться домой.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План побега из страны удался, но только наполовину – их с другими россиянками вычислили, и она оказалась в тюрьме. В тюрьме женщин практически не кормили, держали в четырех стенах без элементарных условий. Было очень холодно и пятимесячный сын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тяжело заболел. Врачей не было, ребенок все время температурил, и как выяснилось позже, у него развилось двустороннее воспаление легких и истощение первой степени. Из одной тюрьмы их перевозили в другую, но, условия в тюрьмах оставались такими же нечеловеческими.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350000" y="372586"/>
            <a:ext cx="3492000" cy="3836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 счастью для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ее поисками занимался отец, которому удалось разыскать дочь и добиться ее возвращения на родину. По приезду в Дагестан,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была арестована и осуждена на несколько лет лишения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свободы за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участие в незаконном вооруженном формировании.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Отбывание наказания отсрочено до достижения ребенком четырнадцатилетнего возраста. Сейчас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Патимат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живет с родителями, но здоровье сына все еще остается очень слабым, и она каждый день молится, чтобы он выжил и никогда не видел, не испытал то чувство отчаяния, безысходности и предательства, которые испытала она сама, доверившись мнимым «сестрам по вере».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E60B46-0A99-C745-B4F3-7678FC01AC32}"/>
              </a:ext>
            </a:extLst>
          </p:cNvPr>
          <p:cNvSpPr txBox="1"/>
          <p:nvPr/>
        </p:nvSpPr>
        <p:spPr>
          <a:xfrm>
            <a:off x="8247693" y="3181709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1">
                  <a:lumMod val="60000"/>
                  <a:lumOff val="40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2" name="Rectangle 47">
            <a:extLst>
              <a:ext uri="{FF2B5EF4-FFF2-40B4-BE49-F238E27FC236}">
                <a16:creationId xmlns:a16="http://schemas.microsoft.com/office/drawing/2014/main" xmlns="" id="{F8AEF10F-59B5-584F-9984-6C4DDFA879B9}"/>
              </a:ext>
            </a:extLst>
          </p:cNvPr>
          <p:cNvSpPr/>
          <p:nvPr/>
        </p:nvSpPr>
        <p:spPr>
          <a:xfrm>
            <a:off x="8180135" y="3487292"/>
            <a:ext cx="3492001" cy="2504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Организация «Женщины за развитие» оказывает профессиональную помощь женщинам и девушкам,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 также их родственникам, которые пострадали от действий вербовщиков в радикальные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и экстремистские организации. </a:t>
            </a:r>
          </a:p>
          <a:p>
            <a:pPr>
              <a:lnSpc>
                <a:spcPct val="200000"/>
              </a:lnSpc>
            </a:pPr>
            <a:endParaRPr lang="ru-RU" sz="1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B86840-5EFD-134B-9830-48399E74CD8D}"/>
              </a:ext>
            </a:extLst>
          </p:cNvPr>
          <p:cNvSpPr txBox="1"/>
          <p:nvPr/>
        </p:nvSpPr>
        <p:spPr>
          <a:xfrm rot="16200000">
            <a:off x="-2305981" y="3807969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ПАТИМАТ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2ED85D-7C23-1642-B030-D76E7A2B1A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0135" y="388990"/>
            <a:ext cx="3492500" cy="2405062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6F0BABF-9E6D-4642-875D-E14B30B6D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40766" y="5931393"/>
            <a:ext cx="631369" cy="48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5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oman in maroon leather jacket sitting on stairs">
            <a:extLst>
              <a:ext uri="{FF2B5EF4-FFF2-40B4-BE49-F238E27FC236}">
                <a16:creationId xmlns:a16="http://schemas.microsoft.com/office/drawing/2014/main" xmlns="" id="{6CFACC4D-B024-DF41-8AF5-19A7807A7C1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1395B78-4E5F-634A-9BD0-460E62FD930A}"/>
              </a:ext>
            </a:extLst>
          </p:cNvPr>
          <p:cNvSpPr/>
          <p:nvPr/>
        </p:nvSpPr>
        <p:spPr>
          <a:xfrm>
            <a:off x="5181281" y="0"/>
            <a:ext cx="4710545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D55A62-66EA-4B3C-8E91-EA47C051B84C}"/>
              </a:ext>
            </a:extLst>
          </p:cNvPr>
          <p:cNvSpPr txBox="1"/>
          <p:nvPr/>
        </p:nvSpPr>
        <p:spPr>
          <a:xfrm rot="21028660">
            <a:off x="3310436" y="576916"/>
            <a:ext cx="4356962" cy="176971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ru-RU" sz="115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Зумруд</a:t>
            </a:r>
            <a:endParaRPr lang="en-US" sz="115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98215D00-79EF-44E1-A9BA-8138700E7CE1}"/>
              </a:ext>
            </a:extLst>
          </p:cNvPr>
          <p:cNvSpPr/>
          <p:nvPr/>
        </p:nvSpPr>
        <p:spPr>
          <a:xfrm rot="21069759">
            <a:off x="2027466" y="1964809"/>
            <a:ext cx="6589697" cy="531177"/>
          </a:xfrm>
          <a:custGeom>
            <a:avLst/>
            <a:gdLst>
              <a:gd name="connsiteX0" fmla="*/ 0 w 3243568"/>
              <a:gd name="connsiteY0" fmla="*/ 277091 h 277091"/>
              <a:gd name="connsiteX1" fmla="*/ 2757054 w 3243568"/>
              <a:gd name="connsiteY1" fmla="*/ 0 h 277091"/>
              <a:gd name="connsiteX2" fmla="*/ 3241963 w 3243568"/>
              <a:gd name="connsiteY2" fmla="*/ 277091 h 277091"/>
              <a:gd name="connsiteX3" fmla="*/ 3241963 w 3243568"/>
              <a:gd name="connsiteY3" fmla="*/ 277091 h 27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568" h="277091">
                <a:moveTo>
                  <a:pt x="0" y="277091"/>
                </a:moveTo>
                <a:cubicBezTo>
                  <a:pt x="1108363" y="138545"/>
                  <a:pt x="2216727" y="0"/>
                  <a:pt x="2757054" y="0"/>
                </a:cubicBezTo>
                <a:cubicBezTo>
                  <a:pt x="3297381" y="0"/>
                  <a:pt x="3241963" y="277091"/>
                  <a:pt x="3241963" y="277091"/>
                </a:cubicBezTo>
                <a:lnTo>
                  <a:pt x="3241963" y="27709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19F7B6-4416-460A-9CFC-206F5D71F60D}"/>
              </a:ext>
            </a:extLst>
          </p:cNvPr>
          <p:cNvSpPr/>
          <p:nvPr/>
        </p:nvSpPr>
        <p:spPr>
          <a:xfrm>
            <a:off x="527281" y="4072365"/>
            <a:ext cx="732634" cy="15185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A9A81A-30D0-4BDD-94D8-3BCF6437B1C5}"/>
              </a:ext>
            </a:extLst>
          </p:cNvPr>
          <p:cNvSpPr txBox="1"/>
          <p:nvPr/>
        </p:nvSpPr>
        <p:spPr>
          <a:xfrm>
            <a:off x="625555" y="4352183"/>
            <a:ext cx="109645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7B2FB2-EAAF-4356-9A1B-513F2E159ADF}"/>
              </a:ext>
            </a:extLst>
          </p:cNvPr>
          <p:cNvSpPr/>
          <p:nvPr/>
        </p:nvSpPr>
        <p:spPr>
          <a:xfrm>
            <a:off x="10233903" y="2311431"/>
            <a:ext cx="1390280" cy="327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5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Конец этому наступил, когда в один из осенних дней муж вечером не вернулся домой. Вместо него пришли несколько вооруженных людей </a:t>
            </a:r>
            <a:r>
              <a:rPr lang="en-US" sz="105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5F5ED4-023D-8941-8448-8D7C681F0351}"/>
              </a:ext>
            </a:extLst>
          </p:cNvPr>
          <p:cNvSpPr txBox="1"/>
          <p:nvPr/>
        </p:nvSpPr>
        <p:spPr>
          <a:xfrm>
            <a:off x="527281" y="6258062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686575-088E-714A-B2D2-A1BE61BB4399}"/>
              </a:ext>
            </a:extLst>
          </p:cNvPr>
          <p:cNvSpPr txBox="1"/>
          <p:nvPr/>
        </p:nvSpPr>
        <p:spPr>
          <a:xfrm>
            <a:off x="527281" y="1812308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483A0A-2E56-0647-B31A-7DB92CE69F63}"/>
              </a:ext>
            </a:extLst>
          </p:cNvPr>
          <p:cNvSpPr txBox="1"/>
          <p:nvPr/>
        </p:nvSpPr>
        <p:spPr>
          <a:xfrm>
            <a:off x="2049912" y="4420308"/>
            <a:ext cx="320320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Как разбилась жизнь принцессы</a:t>
            </a:r>
          </a:p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Сирии</a:t>
            </a:r>
            <a:endParaRPr lang="en-US" sz="2400" b="1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61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1C1889-5C78-1D40-B06A-8F146D8106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52E5FD3-8B4A-814D-BF30-1CFF0680013A}"/>
              </a:ext>
            </a:extLst>
          </p:cNvPr>
          <p:cNvSpPr/>
          <p:nvPr/>
        </p:nvSpPr>
        <p:spPr>
          <a:xfrm>
            <a:off x="1517971" y="0"/>
            <a:ext cx="4148539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E4D4DEF-72A0-40FC-8E36-A6C72369CE83}"/>
              </a:ext>
            </a:extLst>
          </p:cNvPr>
          <p:cNvSpPr/>
          <p:nvPr/>
        </p:nvSpPr>
        <p:spPr>
          <a:xfrm>
            <a:off x="5139960" y="3549349"/>
            <a:ext cx="956040" cy="33112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E0A35D-B3B6-4DD7-A636-114BDB458285}"/>
              </a:ext>
            </a:extLst>
          </p:cNvPr>
          <p:cNvSpPr txBox="1"/>
          <p:nvPr/>
        </p:nvSpPr>
        <p:spPr>
          <a:xfrm>
            <a:off x="6398060" y="897291"/>
            <a:ext cx="5063192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0" dirty="0" err="1">
                <a:latin typeface="Mojito Web" panose="03060502030407070403" pitchFamily="66" charset="0"/>
                <a:ea typeface="Mojito Web" panose="03060502030407070403" pitchFamily="66" charset="0"/>
              </a:rPr>
              <a:t>Хадижи</a:t>
            </a:r>
            <a:endParaRPr lang="en-US" sz="100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EBC28161-8C56-4A89-8363-53140677A709}"/>
              </a:ext>
            </a:extLst>
          </p:cNvPr>
          <p:cNvSpPr txBox="1">
            <a:spLocks/>
          </p:cNvSpPr>
          <p:nvPr/>
        </p:nvSpPr>
        <p:spPr>
          <a:xfrm>
            <a:off x="6633222" y="3534051"/>
            <a:ext cx="2767813" cy="126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1400" dirty="0">
                <a:latin typeface="Raleway" panose="020B0503030101060003" pitchFamily="34" charset="0"/>
              </a:rPr>
              <a:t>7-летнюю девочку, изможденную и в крови, нашли сирийские солдаты в </a:t>
            </a:r>
            <a:r>
              <a:rPr lang="ru-RU" sz="1400" dirty="0" err="1">
                <a:latin typeface="Raleway" panose="020B0503030101060003" pitchFamily="34" charset="0"/>
              </a:rPr>
              <a:t>Мосуле</a:t>
            </a:r>
            <a:r>
              <a:rPr lang="ru-RU" sz="1400" dirty="0">
                <a:latin typeface="Raleway" panose="020B0503030101060003" pitchFamily="34" charset="0"/>
              </a:rPr>
              <a:t>. </a:t>
            </a:r>
            <a:endParaRPr lang="en-US" sz="700" dirty="0">
              <a:latin typeface="Raleway" panose="020B05030301010600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86F7096-2B0A-48CB-A7A3-F33E5D1A786D}"/>
              </a:ext>
            </a:extLst>
          </p:cNvPr>
          <p:cNvSpPr/>
          <p:nvPr/>
        </p:nvSpPr>
        <p:spPr>
          <a:xfrm>
            <a:off x="0" y="993189"/>
            <a:ext cx="263158" cy="2230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36C4CEE1-DCDE-40DB-B2CB-2491534FE88D}"/>
              </a:ext>
            </a:extLst>
          </p:cNvPr>
          <p:cNvSpPr/>
          <p:nvPr/>
        </p:nvSpPr>
        <p:spPr>
          <a:xfrm>
            <a:off x="6398060" y="2509658"/>
            <a:ext cx="4639311" cy="380068"/>
          </a:xfrm>
          <a:custGeom>
            <a:avLst/>
            <a:gdLst>
              <a:gd name="connsiteX0" fmla="*/ 197989 w 4721193"/>
              <a:gd name="connsiteY0" fmla="*/ 366376 h 366376"/>
              <a:gd name="connsiteX1" fmla="*/ 17880 w 4721193"/>
              <a:gd name="connsiteY1" fmla="*/ 324812 h 366376"/>
              <a:gd name="connsiteX2" fmla="*/ 585916 w 4721193"/>
              <a:gd name="connsiteY2" fmla="*/ 227830 h 366376"/>
              <a:gd name="connsiteX3" fmla="*/ 2345443 w 4721193"/>
              <a:gd name="connsiteY3" fmla="*/ 116994 h 366376"/>
              <a:gd name="connsiteX4" fmla="*/ 2109916 w 4721193"/>
              <a:gd name="connsiteY4" fmla="*/ 227830 h 366376"/>
              <a:gd name="connsiteX5" fmla="*/ 2123770 w 4721193"/>
              <a:gd name="connsiteY5" fmla="*/ 33867 h 366376"/>
              <a:gd name="connsiteX6" fmla="*/ 4063407 w 4721193"/>
              <a:gd name="connsiteY6" fmla="*/ 6157 h 366376"/>
              <a:gd name="connsiteX7" fmla="*/ 4659152 w 4721193"/>
              <a:gd name="connsiteY7" fmla="*/ 103139 h 366376"/>
              <a:gd name="connsiteX8" fmla="*/ 4673007 w 4721193"/>
              <a:gd name="connsiteY8" fmla="*/ 103139 h 366376"/>
              <a:gd name="connsiteX0" fmla="*/ 197989 w 4721193"/>
              <a:gd name="connsiteY0" fmla="*/ 366376 h 366376"/>
              <a:gd name="connsiteX1" fmla="*/ 17880 w 4721193"/>
              <a:gd name="connsiteY1" fmla="*/ 324812 h 366376"/>
              <a:gd name="connsiteX2" fmla="*/ 585916 w 4721193"/>
              <a:gd name="connsiteY2" fmla="*/ 227830 h 366376"/>
              <a:gd name="connsiteX3" fmla="*/ 2345443 w 4721193"/>
              <a:gd name="connsiteY3" fmla="*/ 116994 h 366376"/>
              <a:gd name="connsiteX4" fmla="*/ 2109916 w 4721193"/>
              <a:gd name="connsiteY4" fmla="*/ 227830 h 366376"/>
              <a:gd name="connsiteX5" fmla="*/ 2123770 w 4721193"/>
              <a:gd name="connsiteY5" fmla="*/ 33867 h 366376"/>
              <a:gd name="connsiteX6" fmla="*/ 4063407 w 4721193"/>
              <a:gd name="connsiteY6" fmla="*/ 6157 h 366376"/>
              <a:gd name="connsiteX7" fmla="*/ 4659152 w 4721193"/>
              <a:gd name="connsiteY7" fmla="*/ 103139 h 366376"/>
              <a:gd name="connsiteX8" fmla="*/ 4673007 w 4721193"/>
              <a:gd name="connsiteY8" fmla="*/ 103139 h 366376"/>
              <a:gd name="connsiteX0" fmla="*/ 197989 w 4721193"/>
              <a:gd name="connsiteY0" fmla="*/ 366376 h 366376"/>
              <a:gd name="connsiteX1" fmla="*/ 17880 w 4721193"/>
              <a:gd name="connsiteY1" fmla="*/ 324812 h 366376"/>
              <a:gd name="connsiteX2" fmla="*/ 585916 w 4721193"/>
              <a:gd name="connsiteY2" fmla="*/ 227830 h 366376"/>
              <a:gd name="connsiteX3" fmla="*/ 2345443 w 4721193"/>
              <a:gd name="connsiteY3" fmla="*/ 116994 h 366376"/>
              <a:gd name="connsiteX4" fmla="*/ 2109916 w 4721193"/>
              <a:gd name="connsiteY4" fmla="*/ 227830 h 366376"/>
              <a:gd name="connsiteX5" fmla="*/ 2123770 w 4721193"/>
              <a:gd name="connsiteY5" fmla="*/ 33867 h 366376"/>
              <a:gd name="connsiteX6" fmla="*/ 4063407 w 4721193"/>
              <a:gd name="connsiteY6" fmla="*/ 6157 h 366376"/>
              <a:gd name="connsiteX7" fmla="*/ 4659152 w 4721193"/>
              <a:gd name="connsiteY7" fmla="*/ 103139 h 366376"/>
              <a:gd name="connsiteX8" fmla="*/ 4673007 w 4721193"/>
              <a:gd name="connsiteY8" fmla="*/ 103139 h 366376"/>
              <a:gd name="connsiteX0" fmla="*/ 197989 w 4721193"/>
              <a:gd name="connsiteY0" fmla="*/ 366376 h 366376"/>
              <a:gd name="connsiteX1" fmla="*/ 17880 w 4721193"/>
              <a:gd name="connsiteY1" fmla="*/ 324812 h 366376"/>
              <a:gd name="connsiteX2" fmla="*/ 585916 w 4721193"/>
              <a:gd name="connsiteY2" fmla="*/ 227830 h 366376"/>
              <a:gd name="connsiteX3" fmla="*/ 2345443 w 4721193"/>
              <a:gd name="connsiteY3" fmla="*/ 116994 h 366376"/>
              <a:gd name="connsiteX4" fmla="*/ 2109916 w 4721193"/>
              <a:gd name="connsiteY4" fmla="*/ 227830 h 366376"/>
              <a:gd name="connsiteX5" fmla="*/ 2123770 w 4721193"/>
              <a:gd name="connsiteY5" fmla="*/ 33867 h 366376"/>
              <a:gd name="connsiteX6" fmla="*/ 4063407 w 4721193"/>
              <a:gd name="connsiteY6" fmla="*/ 6157 h 366376"/>
              <a:gd name="connsiteX7" fmla="*/ 4659152 w 4721193"/>
              <a:gd name="connsiteY7" fmla="*/ 103139 h 366376"/>
              <a:gd name="connsiteX8" fmla="*/ 4673007 w 4721193"/>
              <a:gd name="connsiteY8" fmla="*/ 103139 h 366376"/>
              <a:gd name="connsiteX0" fmla="*/ 197989 w 4721193"/>
              <a:gd name="connsiteY0" fmla="*/ 366376 h 366376"/>
              <a:gd name="connsiteX1" fmla="*/ 17880 w 4721193"/>
              <a:gd name="connsiteY1" fmla="*/ 324812 h 366376"/>
              <a:gd name="connsiteX2" fmla="*/ 585916 w 4721193"/>
              <a:gd name="connsiteY2" fmla="*/ 227830 h 366376"/>
              <a:gd name="connsiteX3" fmla="*/ 2511698 w 4721193"/>
              <a:gd name="connsiteY3" fmla="*/ 101008 h 366376"/>
              <a:gd name="connsiteX4" fmla="*/ 2109916 w 4721193"/>
              <a:gd name="connsiteY4" fmla="*/ 227830 h 366376"/>
              <a:gd name="connsiteX5" fmla="*/ 2123770 w 4721193"/>
              <a:gd name="connsiteY5" fmla="*/ 33867 h 366376"/>
              <a:gd name="connsiteX6" fmla="*/ 4063407 w 4721193"/>
              <a:gd name="connsiteY6" fmla="*/ 6157 h 366376"/>
              <a:gd name="connsiteX7" fmla="*/ 4659152 w 4721193"/>
              <a:gd name="connsiteY7" fmla="*/ 103139 h 366376"/>
              <a:gd name="connsiteX8" fmla="*/ 4673007 w 4721193"/>
              <a:gd name="connsiteY8" fmla="*/ 103139 h 366376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511698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511698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511698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208385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208385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208385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78405 h 378405"/>
              <a:gd name="connsiteX1" fmla="*/ 17880 w 4721193"/>
              <a:gd name="connsiteY1" fmla="*/ 336841 h 378405"/>
              <a:gd name="connsiteX2" fmla="*/ 585916 w 4721193"/>
              <a:gd name="connsiteY2" fmla="*/ 239859 h 378405"/>
              <a:gd name="connsiteX3" fmla="*/ 2208385 w 4721193"/>
              <a:gd name="connsiteY3" fmla="*/ 113037 h 378405"/>
              <a:gd name="connsiteX4" fmla="*/ 2122705 w 4721193"/>
              <a:gd name="connsiteY4" fmla="*/ 214281 h 378405"/>
              <a:gd name="connsiteX5" fmla="*/ 2262045 w 4721193"/>
              <a:gd name="connsiteY5" fmla="*/ 19133 h 378405"/>
              <a:gd name="connsiteX6" fmla="*/ 4063407 w 4721193"/>
              <a:gd name="connsiteY6" fmla="*/ 18186 h 378405"/>
              <a:gd name="connsiteX7" fmla="*/ 4659152 w 4721193"/>
              <a:gd name="connsiteY7" fmla="*/ 115168 h 378405"/>
              <a:gd name="connsiteX8" fmla="*/ 4673007 w 4721193"/>
              <a:gd name="connsiteY8" fmla="*/ 115168 h 378405"/>
              <a:gd name="connsiteX0" fmla="*/ 197989 w 4721193"/>
              <a:gd name="connsiteY0" fmla="*/ 361299 h 361299"/>
              <a:gd name="connsiteX1" fmla="*/ 17880 w 4721193"/>
              <a:gd name="connsiteY1" fmla="*/ 319735 h 361299"/>
              <a:gd name="connsiteX2" fmla="*/ 585916 w 4721193"/>
              <a:gd name="connsiteY2" fmla="*/ 222753 h 361299"/>
              <a:gd name="connsiteX3" fmla="*/ 2208385 w 4721193"/>
              <a:gd name="connsiteY3" fmla="*/ 95931 h 361299"/>
              <a:gd name="connsiteX4" fmla="*/ 2122705 w 4721193"/>
              <a:gd name="connsiteY4" fmla="*/ 197175 h 361299"/>
              <a:gd name="connsiteX5" fmla="*/ 2034560 w 4721193"/>
              <a:gd name="connsiteY5" fmla="*/ 55553 h 361299"/>
              <a:gd name="connsiteX6" fmla="*/ 4063407 w 4721193"/>
              <a:gd name="connsiteY6" fmla="*/ 1080 h 361299"/>
              <a:gd name="connsiteX7" fmla="*/ 4659152 w 4721193"/>
              <a:gd name="connsiteY7" fmla="*/ 98062 h 361299"/>
              <a:gd name="connsiteX8" fmla="*/ 4673007 w 4721193"/>
              <a:gd name="connsiteY8" fmla="*/ 98062 h 361299"/>
              <a:gd name="connsiteX0" fmla="*/ 197989 w 4721193"/>
              <a:gd name="connsiteY0" fmla="*/ 361202 h 361202"/>
              <a:gd name="connsiteX1" fmla="*/ 17880 w 4721193"/>
              <a:gd name="connsiteY1" fmla="*/ 319638 h 361202"/>
              <a:gd name="connsiteX2" fmla="*/ 585916 w 4721193"/>
              <a:gd name="connsiteY2" fmla="*/ 222656 h 361202"/>
              <a:gd name="connsiteX3" fmla="*/ 2208385 w 4721193"/>
              <a:gd name="connsiteY3" fmla="*/ 95834 h 361202"/>
              <a:gd name="connsiteX4" fmla="*/ 2122705 w 4721193"/>
              <a:gd name="connsiteY4" fmla="*/ 174776 h 361202"/>
              <a:gd name="connsiteX5" fmla="*/ 2034560 w 4721193"/>
              <a:gd name="connsiteY5" fmla="*/ 55456 h 361202"/>
              <a:gd name="connsiteX6" fmla="*/ 4063407 w 4721193"/>
              <a:gd name="connsiteY6" fmla="*/ 983 h 361202"/>
              <a:gd name="connsiteX7" fmla="*/ 4659152 w 4721193"/>
              <a:gd name="connsiteY7" fmla="*/ 97965 h 361202"/>
              <a:gd name="connsiteX8" fmla="*/ 4673007 w 4721193"/>
              <a:gd name="connsiteY8" fmla="*/ 97965 h 361202"/>
              <a:gd name="connsiteX0" fmla="*/ 197989 w 4721193"/>
              <a:gd name="connsiteY0" fmla="*/ 386362 h 386362"/>
              <a:gd name="connsiteX1" fmla="*/ 17880 w 4721193"/>
              <a:gd name="connsiteY1" fmla="*/ 344798 h 386362"/>
              <a:gd name="connsiteX2" fmla="*/ 585916 w 4721193"/>
              <a:gd name="connsiteY2" fmla="*/ 247816 h 386362"/>
              <a:gd name="connsiteX3" fmla="*/ 2208385 w 4721193"/>
              <a:gd name="connsiteY3" fmla="*/ 120994 h 386362"/>
              <a:gd name="connsiteX4" fmla="*/ 2122705 w 4721193"/>
              <a:gd name="connsiteY4" fmla="*/ 199936 h 386362"/>
              <a:gd name="connsiteX5" fmla="*/ 2021179 w 4721193"/>
              <a:gd name="connsiteY5" fmla="*/ 13708 h 386362"/>
              <a:gd name="connsiteX6" fmla="*/ 4063407 w 4721193"/>
              <a:gd name="connsiteY6" fmla="*/ 26143 h 386362"/>
              <a:gd name="connsiteX7" fmla="*/ 4659152 w 4721193"/>
              <a:gd name="connsiteY7" fmla="*/ 123125 h 386362"/>
              <a:gd name="connsiteX8" fmla="*/ 4673007 w 4721193"/>
              <a:gd name="connsiteY8" fmla="*/ 123125 h 386362"/>
              <a:gd name="connsiteX0" fmla="*/ 197989 w 4721193"/>
              <a:gd name="connsiteY0" fmla="*/ 386362 h 386362"/>
              <a:gd name="connsiteX1" fmla="*/ 17880 w 4721193"/>
              <a:gd name="connsiteY1" fmla="*/ 344798 h 386362"/>
              <a:gd name="connsiteX2" fmla="*/ 585916 w 4721193"/>
              <a:gd name="connsiteY2" fmla="*/ 247816 h 386362"/>
              <a:gd name="connsiteX3" fmla="*/ 2203925 w 4721193"/>
              <a:gd name="connsiteY3" fmla="*/ 76389 h 386362"/>
              <a:gd name="connsiteX4" fmla="*/ 2122705 w 4721193"/>
              <a:gd name="connsiteY4" fmla="*/ 199936 h 386362"/>
              <a:gd name="connsiteX5" fmla="*/ 2021179 w 4721193"/>
              <a:gd name="connsiteY5" fmla="*/ 13708 h 386362"/>
              <a:gd name="connsiteX6" fmla="*/ 4063407 w 4721193"/>
              <a:gd name="connsiteY6" fmla="*/ 26143 h 386362"/>
              <a:gd name="connsiteX7" fmla="*/ 4659152 w 4721193"/>
              <a:gd name="connsiteY7" fmla="*/ 123125 h 386362"/>
              <a:gd name="connsiteX8" fmla="*/ 4673007 w 4721193"/>
              <a:gd name="connsiteY8" fmla="*/ 123125 h 386362"/>
              <a:gd name="connsiteX0" fmla="*/ 197989 w 4721193"/>
              <a:gd name="connsiteY0" fmla="*/ 386362 h 386362"/>
              <a:gd name="connsiteX1" fmla="*/ 17880 w 4721193"/>
              <a:gd name="connsiteY1" fmla="*/ 344798 h 386362"/>
              <a:gd name="connsiteX2" fmla="*/ 585916 w 4721193"/>
              <a:gd name="connsiteY2" fmla="*/ 247816 h 386362"/>
              <a:gd name="connsiteX3" fmla="*/ 2203925 w 4721193"/>
              <a:gd name="connsiteY3" fmla="*/ 76389 h 386362"/>
              <a:gd name="connsiteX4" fmla="*/ 2122705 w 4721193"/>
              <a:gd name="connsiteY4" fmla="*/ 199936 h 386362"/>
              <a:gd name="connsiteX5" fmla="*/ 2021179 w 4721193"/>
              <a:gd name="connsiteY5" fmla="*/ 13708 h 386362"/>
              <a:gd name="connsiteX6" fmla="*/ 4063407 w 4721193"/>
              <a:gd name="connsiteY6" fmla="*/ 26143 h 386362"/>
              <a:gd name="connsiteX7" fmla="*/ 4659152 w 4721193"/>
              <a:gd name="connsiteY7" fmla="*/ 123125 h 386362"/>
              <a:gd name="connsiteX8" fmla="*/ 4673007 w 4721193"/>
              <a:gd name="connsiteY8" fmla="*/ 123125 h 386362"/>
              <a:gd name="connsiteX0" fmla="*/ 197989 w 4726707"/>
              <a:gd name="connsiteY0" fmla="*/ 380554 h 380554"/>
              <a:gd name="connsiteX1" fmla="*/ 17880 w 4726707"/>
              <a:gd name="connsiteY1" fmla="*/ 338990 h 380554"/>
              <a:gd name="connsiteX2" fmla="*/ 585916 w 4726707"/>
              <a:gd name="connsiteY2" fmla="*/ 242008 h 380554"/>
              <a:gd name="connsiteX3" fmla="*/ 2203925 w 4726707"/>
              <a:gd name="connsiteY3" fmla="*/ 70581 h 380554"/>
              <a:gd name="connsiteX4" fmla="*/ 2122705 w 4726707"/>
              <a:gd name="connsiteY4" fmla="*/ 194128 h 380554"/>
              <a:gd name="connsiteX5" fmla="*/ 2021179 w 4726707"/>
              <a:gd name="connsiteY5" fmla="*/ 7900 h 380554"/>
              <a:gd name="connsiteX6" fmla="*/ 3983119 w 4726707"/>
              <a:gd name="connsiteY6" fmla="*/ 42638 h 380554"/>
              <a:gd name="connsiteX7" fmla="*/ 4659152 w 4726707"/>
              <a:gd name="connsiteY7" fmla="*/ 117317 h 380554"/>
              <a:gd name="connsiteX8" fmla="*/ 4673007 w 4726707"/>
              <a:gd name="connsiteY8" fmla="*/ 117317 h 380554"/>
              <a:gd name="connsiteX0" fmla="*/ 197989 w 4716964"/>
              <a:gd name="connsiteY0" fmla="*/ 380554 h 380554"/>
              <a:gd name="connsiteX1" fmla="*/ 17880 w 4716964"/>
              <a:gd name="connsiteY1" fmla="*/ 338990 h 380554"/>
              <a:gd name="connsiteX2" fmla="*/ 585916 w 4716964"/>
              <a:gd name="connsiteY2" fmla="*/ 242008 h 380554"/>
              <a:gd name="connsiteX3" fmla="*/ 2203925 w 4716964"/>
              <a:gd name="connsiteY3" fmla="*/ 70581 h 380554"/>
              <a:gd name="connsiteX4" fmla="*/ 2122705 w 4716964"/>
              <a:gd name="connsiteY4" fmla="*/ 194128 h 380554"/>
              <a:gd name="connsiteX5" fmla="*/ 2021179 w 4716964"/>
              <a:gd name="connsiteY5" fmla="*/ 7900 h 380554"/>
              <a:gd name="connsiteX6" fmla="*/ 3983119 w 4716964"/>
              <a:gd name="connsiteY6" fmla="*/ 42638 h 380554"/>
              <a:gd name="connsiteX7" fmla="*/ 4659152 w 4716964"/>
              <a:gd name="connsiteY7" fmla="*/ 117317 h 380554"/>
              <a:gd name="connsiteX8" fmla="*/ 4650705 w 4716964"/>
              <a:gd name="connsiteY8" fmla="*/ 224369 h 380554"/>
              <a:gd name="connsiteX0" fmla="*/ 197989 w 4686660"/>
              <a:gd name="connsiteY0" fmla="*/ 379703 h 379703"/>
              <a:gd name="connsiteX1" fmla="*/ 17880 w 4686660"/>
              <a:gd name="connsiteY1" fmla="*/ 338139 h 379703"/>
              <a:gd name="connsiteX2" fmla="*/ 585916 w 4686660"/>
              <a:gd name="connsiteY2" fmla="*/ 241157 h 379703"/>
              <a:gd name="connsiteX3" fmla="*/ 2203925 w 4686660"/>
              <a:gd name="connsiteY3" fmla="*/ 69730 h 379703"/>
              <a:gd name="connsiteX4" fmla="*/ 2122705 w 4686660"/>
              <a:gd name="connsiteY4" fmla="*/ 193277 h 379703"/>
              <a:gd name="connsiteX5" fmla="*/ 2021179 w 4686660"/>
              <a:gd name="connsiteY5" fmla="*/ 7049 h 379703"/>
              <a:gd name="connsiteX6" fmla="*/ 3983119 w 4686660"/>
              <a:gd name="connsiteY6" fmla="*/ 41787 h 379703"/>
              <a:gd name="connsiteX7" fmla="*/ 4605626 w 4686660"/>
              <a:gd name="connsiteY7" fmla="*/ 67401 h 379703"/>
              <a:gd name="connsiteX8" fmla="*/ 4650705 w 4686660"/>
              <a:gd name="connsiteY8" fmla="*/ 223518 h 379703"/>
              <a:gd name="connsiteX0" fmla="*/ 197989 w 4743596"/>
              <a:gd name="connsiteY0" fmla="*/ 379703 h 379703"/>
              <a:gd name="connsiteX1" fmla="*/ 17880 w 4743596"/>
              <a:gd name="connsiteY1" fmla="*/ 338139 h 379703"/>
              <a:gd name="connsiteX2" fmla="*/ 585916 w 4743596"/>
              <a:gd name="connsiteY2" fmla="*/ 241157 h 379703"/>
              <a:gd name="connsiteX3" fmla="*/ 2203925 w 4743596"/>
              <a:gd name="connsiteY3" fmla="*/ 69730 h 379703"/>
              <a:gd name="connsiteX4" fmla="*/ 2122705 w 4743596"/>
              <a:gd name="connsiteY4" fmla="*/ 193277 h 379703"/>
              <a:gd name="connsiteX5" fmla="*/ 2021179 w 4743596"/>
              <a:gd name="connsiteY5" fmla="*/ 7049 h 379703"/>
              <a:gd name="connsiteX6" fmla="*/ 3983119 w 4743596"/>
              <a:gd name="connsiteY6" fmla="*/ 41787 h 379703"/>
              <a:gd name="connsiteX7" fmla="*/ 4605626 w 4743596"/>
              <a:gd name="connsiteY7" fmla="*/ 67401 h 379703"/>
              <a:gd name="connsiteX8" fmla="*/ 4726533 w 4743596"/>
              <a:gd name="connsiteY8" fmla="*/ 259202 h 379703"/>
              <a:gd name="connsiteX0" fmla="*/ 197989 w 4734806"/>
              <a:gd name="connsiteY0" fmla="*/ 380068 h 380068"/>
              <a:gd name="connsiteX1" fmla="*/ 17880 w 4734806"/>
              <a:gd name="connsiteY1" fmla="*/ 338504 h 380068"/>
              <a:gd name="connsiteX2" fmla="*/ 585916 w 4734806"/>
              <a:gd name="connsiteY2" fmla="*/ 241522 h 380068"/>
              <a:gd name="connsiteX3" fmla="*/ 2203925 w 4734806"/>
              <a:gd name="connsiteY3" fmla="*/ 70095 h 380068"/>
              <a:gd name="connsiteX4" fmla="*/ 2122705 w 4734806"/>
              <a:gd name="connsiteY4" fmla="*/ 193642 h 380068"/>
              <a:gd name="connsiteX5" fmla="*/ 2021179 w 4734806"/>
              <a:gd name="connsiteY5" fmla="*/ 7414 h 380068"/>
              <a:gd name="connsiteX6" fmla="*/ 3983119 w 4734806"/>
              <a:gd name="connsiteY6" fmla="*/ 42152 h 380068"/>
              <a:gd name="connsiteX7" fmla="*/ 4507495 w 4734806"/>
              <a:gd name="connsiteY7" fmla="*/ 90069 h 380068"/>
              <a:gd name="connsiteX8" fmla="*/ 4726533 w 4734806"/>
              <a:gd name="connsiteY8" fmla="*/ 259567 h 380068"/>
              <a:gd name="connsiteX0" fmla="*/ 197989 w 4639311"/>
              <a:gd name="connsiteY0" fmla="*/ 380068 h 380068"/>
              <a:gd name="connsiteX1" fmla="*/ 17880 w 4639311"/>
              <a:gd name="connsiteY1" fmla="*/ 338504 h 380068"/>
              <a:gd name="connsiteX2" fmla="*/ 585916 w 4639311"/>
              <a:gd name="connsiteY2" fmla="*/ 241522 h 380068"/>
              <a:gd name="connsiteX3" fmla="*/ 2203925 w 4639311"/>
              <a:gd name="connsiteY3" fmla="*/ 70095 h 380068"/>
              <a:gd name="connsiteX4" fmla="*/ 2122705 w 4639311"/>
              <a:gd name="connsiteY4" fmla="*/ 193642 h 380068"/>
              <a:gd name="connsiteX5" fmla="*/ 2021179 w 4639311"/>
              <a:gd name="connsiteY5" fmla="*/ 7414 h 380068"/>
              <a:gd name="connsiteX6" fmla="*/ 3983119 w 4639311"/>
              <a:gd name="connsiteY6" fmla="*/ 42152 h 380068"/>
              <a:gd name="connsiteX7" fmla="*/ 4507495 w 4639311"/>
              <a:gd name="connsiteY7" fmla="*/ 90069 h 380068"/>
              <a:gd name="connsiteX8" fmla="*/ 4623942 w 4639311"/>
              <a:gd name="connsiteY8" fmla="*/ 232804 h 380068"/>
              <a:gd name="connsiteX0" fmla="*/ 197989 w 4639311"/>
              <a:gd name="connsiteY0" fmla="*/ 380068 h 380068"/>
              <a:gd name="connsiteX1" fmla="*/ 17880 w 4639311"/>
              <a:gd name="connsiteY1" fmla="*/ 338504 h 380068"/>
              <a:gd name="connsiteX2" fmla="*/ 585916 w 4639311"/>
              <a:gd name="connsiteY2" fmla="*/ 241522 h 380068"/>
              <a:gd name="connsiteX3" fmla="*/ 2203925 w 4639311"/>
              <a:gd name="connsiteY3" fmla="*/ 70095 h 380068"/>
              <a:gd name="connsiteX4" fmla="*/ 2122705 w 4639311"/>
              <a:gd name="connsiteY4" fmla="*/ 193642 h 380068"/>
              <a:gd name="connsiteX5" fmla="*/ 2021179 w 4639311"/>
              <a:gd name="connsiteY5" fmla="*/ 7414 h 380068"/>
              <a:gd name="connsiteX6" fmla="*/ 3983119 w 4639311"/>
              <a:gd name="connsiteY6" fmla="*/ 42152 h 380068"/>
              <a:gd name="connsiteX7" fmla="*/ 4507495 w 4639311"/>
              <a:gd name="connsiteY7" fmla="*/ 90069 h 380068"/>
              <a:gd name="connsiteX8" fmla="*/ 4623942 w 4639311"/>
              <a:gd name="connsiteY8" fmla="*/ 232804 h 38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9311" h="380068">
                <a:moveTo>
                  <a:pt x="197989" y="380068"/>
                </a:moveTo>
                <a:cubicBezTo>
                  <a:pt x="75607" y="370831"/>
                  <a:pt x="-46774" y="361595"/>
                  <a:pt x="17880" y="338504"/>
                </a:cubicBezTo>
                <a:cubicBezTo>
                  <a:pt x="82534" y="315413"/>
                  <a:pt x="221575" y="286257"/>
                  <a:pt x="585916" y="241522"/>
                </a:cubicBezTo>
                <a:cubicBezTo>
                  <a:pt x="950257" y="196787"/>
                  <a:pt x="2077148" y="46852"/>
                  <a:pt x="2203925" y="70095"/>
                </a:cubicBezTo>
                <a:cubicBezTo>
                  <a:pt x="2330702" y="93338"/>
                  <a:pt x="2179926" y="190708"/>
                  <a:pt x="2122705" y="193642"/>
                </a:cubicBezTo>
                <a:cubicBezTo>
                  <a:pt x="2065484" y="196576"/>
                  <a:pt x="1711110" y="32662"/>
                  <a:pt x="2021179" y="7414"/>
                </a:cubicBezTo>
                <a:cubicBezTo>
                  <a:pt x="2331248" y="-17834"/>
                  <a:pt x="3568733" y="28376"/>
                  <a:pt x="3983119" y="42152"/>
                </a:cubicBezTo>
                <a:cubicBezTo>
                  <a:pt x="4397505" y="55928"/>
                  <a:pt x="4400691" y="58294"/>
                  <a:pt x="4507495" y="90069"/>
                </a:cubicBezTo>
                <a:cubicBezTo>
                  <a:pt x="4614299" y="121844"/>
                  <a:pt x="4667814" y="240886"/>
                  <a:pt x="4623942" y="23280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BB6683-AC96-0241-82EA-78BAFE4F432A}"/>
              </a:ext>
            </a:extLst>
          </p:cNvPr>
          <p:cNvSpPr txBox="1"/>
          <p:nvPr/>
        </p:nvSpPr>
        <p:spPr>
          <a:xfrm>
            <a:off x="58894" y="1340989"/>
            <a:ext cx="107721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06</a:t>
            </a:r>
            <a:endParaRPr lang="en-US" sz="80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054CF83-3C8A-3045-A49E-49E18F52977F}"/>
              </a:ext>
            </a:extLst>
          </p:cNvPr>
          <p:cNvSpPr txBox="1"/>
          <p:nvPr/>
        </p:nvSpPr>
        <p:spPr>
          <a:xfrm>
            <a:off x="6790524" y="5112057"/>
            <a:ext cx="35071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Птичка в клетке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01A9E1F-DC0F-5C41-A5DC-C34A8658FC85}"/>
              </a:ext>
            </a:extLst>
          </p:cNvPr>
          <p:cNvSpPr txBox="1"/>
          <p:nvPr/>
        </p:nvSpPr>
        <p:spPr>
          <a:xfrm>
            <a:off x="6805215" y="6428698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802B253-1B8D-C143-9BE9-706AC09FA25C}"/>
              </a:ext>
            </a:extLst>
          </p:cNvPr>
          <p:cNvSpPr txBox="1"/>
          <p:nvPr/>
        </p:nvSpPr>
        <p:spPr>
          <a:xfrm>
            <a:off x="9330022" y="501751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475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593247" y="418223"/>
            <a:ext cx="246221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ХАДИЖИ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593247" y="938722"/>
            <a:ext cx="32231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Птичка в клетке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518721" y="1481890"/>
            <a:ext cx="3467684" cy="29324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7-ЛЕТНЮЮ ДЕВОЧКУ, ИЗМОЖДЕННУЮ И В КРОВИ, НАШЛИ СИРИЙСКИЕ СОЛДАТЫ В МОСУЛЕ. УВИДЕВ НАЦЕЛЕННЫЙ НА НЕЕ АВТОМАТ, ДЕВОЧКА </a:t>
            </a:r>
            <a:r>
              <a:rPr lang="ru-RU" sz="1100" spc="3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ЗАКРЫЛА </a:t>
            </a: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ЛИЦО РУКАМИ И </a:t>
            </a:r>
            <a:r>
              <a:rPr lang="ru-RU" sz="1100" spc="3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ПРОСИЛА </a:t>
            </a: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НА СИРИЙСКОМ ЯЗЫКЕ: «НЕ СТРЕЛЯЙТЕ, НЕ УБИВАЙТЕ МЕНЯ!». </a:t>
            </a:r>
            <a:endParaRPr lang="en-US" sz="600" spc="3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518721" y="4383361"/>
            <a:ext cx="3492000" cy="2009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Из чеченской семьи, уехавшей в Сирию вслед за отцом, осталась в живых только она.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Погибли ее мать и младшие братья. Она не любит вспоминать об этом страшном дне, когда два дня, без воды и пищи, рядом с умершими братьями и мамой она пролежала под обломками дома. 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5565F52-CD65-6440-8092-45881BDED80E}"/>
              </a:ext>
            </a:extLst>
          </p:cNvPr>
          <p:cNvSpPr/>
          <p:nvPr/>
        </p:nvSpPr>
        <p:spPr>
          <a:xfrm>
            <a:off x="4328669" y="3364821"/>
            <a:ext cx="3492000" cy="3291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Ее спасли военные, отправили в приют для детей, где сотрудники показали ее чеченцу, Полномочному представителю ЧР при президенте РФ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Зияду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Сабсаби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возглавлявшему рабочую группу по возвращению российских женщин и детей на родину.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приюте было двое детей, о которых работники приюта знали, что они граждане РФ, и что они из Чечни. Срочно их  фото было распространено в Чечне. В этот же день отозвалась бабушка девочки, состоявшая в группе матерей, ищущих своих детей и внуков в Сирии. 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8198518" y="389647"/>
            <a:ext cx="3492000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Усилиями руководства РФ и ЧР одной из первых девочка была возвращена домой.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Хадижа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не хочет ничего вспоминать и на расспросы родственников и знакомых о событиях в Сирии, отвечает: «Перестаньте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спрашивать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я не хочу об этом говорить» или просто молчит. Она не говорит об этом даже с любимой бабушкой, которая хочет добиться от нее информации, остался ли кто в живых из семьи и где ее сын.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Только вот дерево, которое она нарисовала по просьбе психолога — это голый ствол без корней и кроны, а сбоку на голом сучке висит клетка, в которой сидит маленькая птичка. Это история в рисунке о тяжелой психологической травме. Ребенок потерял опору — свою семью и испытывает полное одиночество, хотя о ней заботятся бабушка и дед, учителя и подруги. Завершая рисунок, девочка робко нарисовала еще одну птичку. Возможно, сказала бабушка, она надеется, что в живых остался ее отец, тот, кого она любила больше всех, и кто стал причиной несчастья семьи.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882C08-DC1B-4F44-B7D5-EA81476353B8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ХАДИЖИ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45C6B6-8179-9845-A680-163411C8F7F2}"/>
              </a:ext>
            </a:extLst>
          </p:cNvPr>
          <p:cNvSpPr txBox="1"/>
          <p:nvPr/>
        </p:nvSpPr>
        <p:spPr>
          <a:xfrm rot="5400000">
            <a:off x="9311420" y="2821634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CF9C984-430F-3F43-AF6C-BDC7650532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41823" y="502861"/>
            <a:ext cx="3222625" cy="2632075"/>
          </a:xfrm>
        </p:spPr>
      </p:pic>
      <p:sp>
        <p:nvSpPr>
          <p:cNvPr id="16" name="Rectangle 47">
            <a:extLst>
              <a:ext uri="{FF2B5EF4-FFF2-40B4-BE49-F238E27FC236}">
                <a16:creationId xmlns:a16="http://schemas.microsoft.com/office/drawing/2014/main" xmlns="" id="{F31BCD23-7450-D84B-9C02-2AC5EBAF8B05}"/>
              </a:ext>
            </a:extLst>
          </p:cNvPr>
          <p:cNvSpPr/>
          <p:nvPr/>
        </p:nvSpPr>
        <p:spPr>
          <a:xfrm>
            <a:off x="466045" y="6439777"/>
            <a:ext cx="3436274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Полина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Плавинская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266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178762"/>
            <a:ext cx="349200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Отец девочки, взрослый 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мужчина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35 лет, искал работу и на одной из встреч ему предложили поехать на работу в Турцию. Там ему действительно предоставили работу и вскоре мужчина перевез к себе семью. Часто звонил домой, но ничего про Сирию не рассказывал. Вскоре младший брат последовал за старшим братом с семьей. В настоящее время известно, что младший брат погиб, а его семья находится в одном из лагерей в Сирии.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EF672D-FDCC-624F-AEE5-C6E3DE6EFFEE}"/>
              </a:ext>
            </a:extLst>
          </p:cNvPr>
          <p:cNvSpPr txBox="1"/>
          <p:nvPr/>
        </p:nvSpPr>
        <p:spPr>
          <a:xfrm>
            <a:off x="4247892" y="3015829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5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3" name="Rectangle 47">
            <a:extLst>
              <a:ext uri="{FF2B5EF4-FFF2-40B4-BE49-F238E27FC236}">
                <a16:creationId xmlns:a16="http://schemas.microsoft.com/office/drawing/2014/main" xmlns="" id="{9E9977EC-9CE9-944C-9E12-A5B316151074}"/>
              </a:ext>
            </a:extLst>
          </p:cNvPr>
          <p:cNvSpPr/>
          <p:nvPr/>
        </p:nvSpPr>
        <p:spPr>
          <a:xfrm>
            <a:off x="4180334" y="3321412"/>
            <a:ext cx="3492001" cy="2504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Организация «Женщины за развитие» оказывает профессиональную помощь женщинам и девушкам,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 также их родственникам, которые пострадали от действий вербовщиков в радикальные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и экстремистские организации. </a:t>
            </a:r>
          </a:p>
          <a:p>
            <a:pPr>
              <a:lnSpc>
                <a:spcPct val="200000"/>
              </a:lnSpc>
            </a:pPr>
            <a:endParaRPr lang="ru-RU" sz="1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5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5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50B9800-D08B-4646-A001-D7C4BF116C58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ХАДИЖИ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DD49E31-9CA7-A544-A7E4-2C6FFD0FFC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474" y="273689"/>
            <a:ext cx="3490912" cy="2406650"/>
          </a:xfrm>
        </p:spPr>
      </p:pic>
    </p:spTree>
    <p:extLst>
      <p:ext uri="{BB962C8B-B14F-4D97-AF65-F5344CB8AC3E}">
        <p14:creationId xmlns:p14="http://schemas.microsoft.com/office/powerpoint/2010/main" val="891431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9FA12C-2251-4B07-BA49-5ECB752CDEEA}"/>
              </a:ext>
            </a:extLst>
          </p:cNvPr>
          <p:cNvSpPr/>
          <p:nvPr/>
        </p:nvSpPr>
        <p:spPr>
          <a:xfrm>
            <a:off x="4896720" y="0"/>
            <a:ext cx="123305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1ED502-108A-4711-A177-BE9E07392A29}"/>
              </a:ext>
            </a:extLst>
          </p:cNvPr>
          <p:cNvSpPr txBox="1"/>
          <p:nvPr/>
        </p:nvSpPr>
        <p:spPr>
          <a:xfrm>
            <a:off x="802422" y="1079703"/>
            <a:ext cx="3201197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5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Анны</a:t>
            </a:r>
            <a:endParaRPr lang="en-US" sz="115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92583531-AF69-4E9C-8FBF-D19A7A9A5A04}"/>
              </a:ext>
            </a:extLst>
          </p:cNvPr>
          <p:cNvSpPr/>
          <p:nvPr/>
        </p:nvSpPr>
        <p:spPr>
          <a:xfrm>
            <a:off x="873864" y="2662366"/>
            <a:ext cx="3243568" cy="277091"/>
          </a:xfrm>
          <a:custGeom>
            <a:avLst/>
            <a:gdLst>
              <a:gd name="connsiteX0" fmla="*/ 0 w 3243568"/>
              <a:gd name="connsiteY0" fmla="*/ 277091 h 277091"/>
              <a:gd name="connsiteX1" fmla="*/ 2757054 w 3243568"/>
              <a:gd name="connsiteY1" fmla="*/ 0 h 277091"/>
              <a:gd name="connsiteX2" fmla="*/ 3241963 w 3243568"/>
              <a:gd name="connsiteY2" fmla="*/ 277091 h 277091"/>
              <a:gd name="connsiteX3" fmla="*/ 3241963 w 3243568"/>
              <a:gd name="connsiteY3" fmla="*/ 277091 h 27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568" h="277091">
                <a:moveTo>
                  <a:pt x="0" y="277091"/>
                </a:moveTo>
                <a:cubicBezTo>
                  <a:pt x="1108363" y="138545"/>
                  <a:pt x="2216727" y="0"/>
                  <a:pt x="2757054" y="0"/>
                </a:cubicBezTo>
                <a:cubicBezTo>
                  <a:pt x="3297381" y="0"/>
                  <a:pt x="3241963" y="277091"/>
                  <a:pt x="3241963" y="277091"/>
                </a:cubicBezTo>
                <a:lnTo>
                  <a:pt x="3241963" y="27709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BFABC1C9-3408-094D-9AB4-96D9E6703652}"/>
              </a:ext>
            </a:extLst>
          </p:cNvPr>
          <p:cNvSpPr txBox="1">
            <a:spLocks/>
          </p:cNvSpPr>
          <p:nvPr/>
        </p:nvSpPr>
        <p:spPr>
          <a:xfrm>
            <a:off x="645230" y="3246935"/>
            <a:ext cx="2767813" cy="1261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1400" dirty="0">
                <a:latin typeface="Raleway" panose="020B0503030101060003" pitchFamily="34" charset="0"/>
              </a:rPr>
              <a:t>Через два месяца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1400" dirty="0">
                <a:latin typeface="Raleway" panose="020B0503030101060003" pitchFamily="34" charset="0"/>
              </a:rPr>
              <a:t>Анна приняла Ислам и стала называть себя </a:t>
            </a:r>
            <a:r>
              <a:rPr lang="ru-RU" sz="1400" dirty="0" err="1">
                <a:latin typeface="Raleway" panose="020B0503030101060003" pitchFamily="34" charset="0"/>
              </a:rPr>
              <a:t>Аминат</a:t>
            </a:r>
            <a:r>
              <a:rPr lang="ru-RU" sz="1400" dirty="0">
                <a:latin typeface="Raleway" panose="020B0503030101060003" pitchFamily="34" charset="0"/>
              </a:rPr>
              <a:t>. </a:t>
            </a:r>
            <a:endParaRPr lang="en-US" sz="700" dirty="0">
              <a:latin typeface="Raleway" panose="020B05030301010600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xmlns="" id="{100BBAC8-856E-EE40-AF0D-B17891E6FEE7}"/>
              </a:ext>
            </a:extLst>
          </p:cNvPr>
          <p:cNvSpPr/>
          <p:nvPr/>
        </p:nvSpPr>
        <p:spPr>
          <a:xfrm>
            <a:off x="11928842" y="702687"/>
            <a:ext cx="263158" cy="2230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A05A183-14D6-7A46-AEC9-4117ECB61902}"/>
              </a:ext>
            </a:extLst>
          </p:cNvPr>
          <p:cNvSpPr txBox="1"/>
          <p:nvPr/>
        </p:nvSpPr>
        <p:spPr>
          <a:xfrm>
            <a:off x="10558986" y="1021912"/>
            <a:ext cx="11413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07</a:t>
            </a:r>
            <a:endParaRPr lang="en-US" sz="80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3381082-79B1-E544-AF8D-039244AADA93}"/>
              </a:ext>
            </a:extLst>
          </p:cNvPr>
          <p:cNvSpPr txBox="1"/>
          <p:nvPr/>
        </p:nvSpPr>
        <p:spPr>
          <a:xfrm>
            <a:off x="645231" y="5100722"/>
            <a:ext cx="31266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 красивой любви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ECFC40D-5B2A-354D-9F4E-DB6FBD62DDD1}"/>
              </a:ext>
            </a:extLst>
          </p:cNvPr>
          <p:cNvSpPr txBox="1"/>
          <p:nvPr/>
        </p:nvSpPr>
        <p:spPr>
          <a:xfrm>
            <a:off x="530927" y="6323499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ABE376F-9768-6544-9241-0C6EB96F816C}"/>
              </a:ext>
            </a:extLst>
          </p:cNvPr>
          <p:cNvSpPr txBox="1"/>
          <p:nvPr/>
        </p:nvSpPr>
        <p:spPr>
          <a:xfrm>
            <a:off x="645230" y="500894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8434" name="Picture 2" descr="woman wearing white dress and white hijab scarf">
            <a:extLst>
              <a:ext uri="{FF2B5EF4-FFF2-40B4-BE49-F238E27FC236}">
                <a16:creationId xmlns:a16="http://schemas.microsoft.com/office/drawing/2014/main" xmlns="" id="{C2863837-850E-3848-AAF8-87AF3FC8BBD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484" y="0"/>
            <a:ext cx="4710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6E09B21-4478-BF43-996E-3415A8036838}"/>
              </a:ext>
            </a:extLst>
          </p:cNvPr>
          <p:cNvSpPr/>
          <p:nvPr/>
        </p:nvSpPr>
        <p:spPr>
          <a:xfrm>
            <a:off x="5395483" y="0"/>
            <a:ext cx="4710545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65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1AB8B16-0AEF-5145-9082-E0B1D95ABF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5102" y="179325"/>
            <a:ext cx="3177761" cy="294671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578959" y="418223"/>
            <a:ext cx="208390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АННЫ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578959" y="1033126"/>
            <a:ext cx="32104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 красивой любви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530618" y="1932607"/>
            <a:ext cx="3529865" cy="25250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2012 Г. ВОРОНЕЖСКАЯ ОБЛАСТЬ, НЕБОЛЬШОЙ ГОРОД. СЕМЬЯ. ОН БИЗНЕСМЕН, ОНА УЧИТЕЛЬНИЦА МЛАДШИХ КЛАССОВ, ДОЧЬ С ТУРГЕНЕВСКИМ ИМЕНЕМ — АННА,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479561" y="4819574"/>
            <a:ext cx="34920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которой души не чают родители, студентка Воронежского ВУЗа, умница, красавица, спортсменка. Казалось бы,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у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этой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семьи есть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все, что возможно для счастливой жизни, пока…  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5565F52-CD65-6440-8092-45881BDED80E}"/>
              </a:ext>
            </a:extLst>
          </p:cNvPr>
          <p:cNvSpPr/>
          <p:nvPr/>
        </p:nvSpPr>
        <p:spPr>
          <a:xfrm>
            <a:off x="4321891" y="401236"/>
            <a:ext cx="3492000" cy="611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Все случилось как в фильме — спасение Анны от хулиганов статным юношей апрельским вечером около общежития. Юноша оказался студентом того же ВУЗа, где училась Анна и звали его — Махмуд. Молодые люди сначала случайно, затем и запланировано, периодически встречались то в общежитии, то в ВУЗе. Как оказалось, Махмуд родом из Дагестана, учится, параллельно профессионально занимается борьбой и выступает от ВУЗа в разных соревнованиях и чемпионатах и часто выигрывает призовые места. Махмуд молился, не пил, не курил, был очень уважительным, вежливым и, Анна влюбилась «без памяти».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 июню молодые люди уже были готовы пожениться. Чтобы поступить правильно, Махмуд попросил своего дядю поехать к родителям засватать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 Приехали к родителям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втроем. Надо отметить, что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до этого момента не говорила родителям, что она приняла Ислам и свое новое имя и в первый раз приехала домой в закрытой мусульманской одежде. 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8169382" y="3173803"/>
            <a:ext cx="3492000" cy="3291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От таких изменений в дочери родители пришли в ужас. Мать в предынфарктном состоянии забрала скорая, отец наотрез отказался принять такие кардинальные изменения в дочери и отказался выдавать дочь замуж за Махмуда.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Вернувшись в Воронеж, Махмуд 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все-таки поженились без родительского благословения и приехали на каникулы в Махачкалу знакомиться с родителями Махмуда. Родители мужа встретили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довольно дружелюбно, и  у них началась новая счастливая жизнь. 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3EFC252-ABAE-0741-9965-DBDCF111CA3D}"/>
              </a:ext>
            </a:extLst>
          </p:cNvPr>
          <p:cNvSpPr txBox="1"/>
          <p:nvPr/>
        </p:nvSpPr>
        <p:spPr>
          <a:xfrm rot="16200000">
            <a:off x="-2305981" y="3807969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АННЫ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2C883F9-60EA-174A-91F6-E27F893BA227}"/>
              </a:ext>
            </a:extLst>
          </p:cNvPr>
          <p:cNvSpPr txBox="1"/>
          <p:nvPr/>
        </p:nvSpPr>
        <p:spPr>
          <a:xfrm rot="5400000">
            <a:off x="9306341" y="3064488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2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9" name="Rectangle 47">
            <a:extLst>
              <a:ext uri="{FF2B5EF4-FFF2-40B4-BE49-F238E27FC236}">
                <a16:creationId xmlns:a16="http://schemas.microsoft.com/office/drawing/2014/main" xmlns="" id="{335FFA6F-5A0A-3643-9117-1B62D75A6892}"/>
              </a:ext>
            </a:extLst>
          </p:cNvPr>
          <p:cNvSpPr/>
          <p:nvPr/>
        </p:nvSpPr>
        <p:spPr>
          <a:xfrm>
            <a:off x="466045" y="6439777"/>
            <a:ext cx="3436274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Полина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Плавинская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05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316211"/>
            <a:ext cx="3492000" cy="585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 молодоженам приходили с поздравлениями много друзей Махмуда с женами 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не чувствовала себя одинокой или чужой — ей нравилось, как все друзья и их жены обращались друг к другу  уважительно, называя сестрой или братом, помогали друг другу и т.д.  И, когда уже каникулы закончились, и надо было возвращаться в Воронеж, пара решила, что незачем куда-либо уезжать, обучение можно продолжить в Махачкале. Сказано, сделано — забрали документы, оформили перевод, но,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закончить курс </a:t>
            </a:r>
            <a:r>
              <a:rPr lang="ru-RU" sz="1000" dirty="0" err="1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удалось —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концу учебного года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у нее родился малыш.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Появление внука смогло смягчить сердца родителей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и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они, забыв все прошлые обиды, приехали в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Дагестан.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успели молодые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насладиться перемирием с родными и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радостью родительства, как пришла новость, что двое друзей Махмуда уехали со своими женами в Сирию. Уехавшие связались с оставшимися друзьями и настойчиво начали звать к себе. Демонстрировали, как им хорошо и богато живется, как вокруг много приезжих из разных стран, которые тоже живут, как в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сказке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 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350000" y="316211"/>
            <a:ext cx="3492000" cy="6420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 снова, сказано, решено, сделано — родителям сказали, что едут в Воронеж, а сами полетели в Турцию и оттуда уже перебрались в Сирию.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Махмуду друзья помогли устроиться на хорошую должность, он хорошо зарабатывал, семья жила в большом красивом доме и, казалось, для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жизнь расцвела всеми цветами радуги.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эйфории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прожила всего четыре месяца, пока Махмуд не привел в дом еще одну жену и не сказал, что это его долг и он намеревается в скором времени привести еще и третью жену. Казалось, что мир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раскололся, настолько неожиданным и предательским было решение мужа. Поддержку от новых подруг и родителей мужа она не получила, а к своим родителям не смогла обратиться, да помочь в такой ситуации они не могли. Пришлось смириться и страдать в душе, тем более,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снова была в положении.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Все шло своим чередом — через положенное время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родила девочку, вторая жена Махмуда была беременна и, он все-таки привел в дом третью жену.  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9A0D9564-EA51-7648-BB17-E810C75ADBA3}"/>
              </a:ext>
            </a:extLst>
          </p:cNvPr>
          <p:cNvSpPr/>
          <p:nvPr/>
        </p:nvSpPr>
        <p:spPr>
          <a:xfrm>
            <a:off x="8180135" y="316211"/>
            <a:ext cx="349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Теперь Махмуд делил свое время на три жены и работу, которой стало очень много из-за авиаударов по городам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псевдогосударства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 На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и детей у него времени оставалось все меньше и меньше, также, другие жены не упускали случая ее исподтишка задеть, нахамить, пожаловаться на нее Махмуду.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чувствовала себя очень несчастной, одинокой, обманутой и только уход за детьми немного скрашивал жизнь. Так продолжалось до тех пор, пока в конце 2017г. в результате очередного авиаудара, не погиб на работе Махмуд.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Смерть Махмуда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переживала тяжело, хоть обида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 его предательство уже давно сделало их практически чужими людьми, всепоглощающая любовь ушла, на смену не пришло ни уважение, ни дружба.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Но теперь она понимала, что может убежать из этого ужаса.</a:t>
            </a:r>
            <a:endParaRPr lang="ru-RU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Из жен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единственная знала, где Махмуд хранил сбережения и, улучив момент, договорившись с проводником, она забрала деньги из тайника и с детьми отправилась в Турцию, оттуда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Дагестан.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133250-36FD-3F4B-8AF8-4002F7C472EE}"/>
              </a:ext>
            </a:extLst>
          </p:cNvPr>
          <p:cNvSpPr txBox="1"/>
          <p:nvPr/>
        </p:nvSpPr>
        <p:spPr>
          <a:xfrm rot="16200000">
            <a:off x="-2305981" y="3807969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АННЫ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63C2F6-7AC1-044E-B763-59507B902CC8}"/>
              </a:ext>
            </a:extLst>
          </p:cNvPr>
          <p:cNvSpPr txBox="1"/>
          <p:nvPr/>
        </p:nvSpPr>
        <p:spPr>
          <a:xfrm rot="5400000">
            <a:off x="9306341" y="3064488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2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22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372586"/>
            <a:ext cx="3492000" cy="601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 приезду в Дагестан,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была задержана, проведено следствие, состоялся суд — ей дали 4,6 лет колонии общего режима с отсрочкой отбывания срока до достижения младшим ребенком 14 лет.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Сейчас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живет в Махачкале в квартире, оставшейся от Махмуда, рядом с его родителями, которые помогают воспитывать и содержать детей. Родители самой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периодически приезжают в гости к дочери и внукам, которых очень любят. Сама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устроилась менеджером в крупный торговый центр, где ее ценят как хорошего сотрудника.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Казалось бы, жизнь налаживается, но, впереди — срок в колонии, полное разочарование жизнью и неверие в людей.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Аминат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уверена, что она никогда не сможет доверять людям, даже самым близким, хотя о перспективах такой жизни — без любви, доверия, в постоянном ожидании предательства близких людей, не жизни, а просто существования — она старается не думать.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E60B46-0A99-C745-B4F3-7678FC01AC32}"/>
              </a:ext>
            </a:extLst>
          </p:cNvPr>
          <p:cNvSpPr txBox="1"/>
          <p:nvPr/>
        </p:nvSpPr>
        <p:spPr>
          <a:xfrm>
            <a:off x="4584950" y="3146563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2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2" name="Rectangle 47">
            <a:extLst>
              <a:ext uri="{FF2B5EF4-FFF2-40B4-BE49-F238E27FC236}">
                <a16:creationId xmlns:a16="http://schemas.microsoft.com/office/drawing/2014/main" xmlns="" id="{F8AEF10F-59B5-584F-9984-6C4DDFA879B9}"/>
              </a:ext>
            </a:extLst>
          </p:cNvPr>
          <p:cNvSpPr/>
          <p:nvPr/>
        </p:nvSpPr>
        <p:spPr>
          <a:xfrm>
            <a:off x="4499222" y="3452146"/>
            <a:ext cx="3492001" cy="2504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Организация «Женщины за развитие» оказывает профессиональную помощь женщинам и девушкам,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 также их родственникам, которые пострадали от действий вербовщиков в радикальные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и экстремистские организации. </a:t>
            </a:r>
          </a:p>
          <a:p>
            <a:pPr>
              <a:lnSpc>
                <a:spcPct val="200000"/>
              </a:lnSpc>
            </a:pPr>
            <a:endParaRPr lang="ru-RU" sz="1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6F0BABF-9E6D-4642-875D-E14B30B6D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02665" y="5896247"/>
            <a:ext cx="631369" cy="486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E49509-9BC4-9549-A274-B4E298277B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784" y="474663"/>
            <a:ext cx="3330575" cy="240665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603F79-752A-864E-BE36-BB9E68950D6F}"/>
              </a:ext>
            </a:extLst>
          </p:cNvPr>
          <p:cNvSpPr txBox="1"/>
          <p:nvPr/>
        </p:nvSpPr>
        <p:spPr>
          <a:xfrm rot="16200000">
            <a:off x="-2305981" y="3807969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АННЫ</a:t>
            </a:r>
          </a:p>
        </p:txBody>
      </p:sp>
    </p:spTree>
    <p:extLst>
      <p:ext uri="{BB962C8B-B14F-4D97-AF65-F5344CB8AC3E}">
        <p14:creationId xmlns:p14="http://schemas.microsoft.com/office/powerpoint/2010/main" val="976472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oman in black hijab standing">
            <a:extLst>
              <a:ext uri="{FF2B5EF4-FFF2-40B4-BE49-F238E27FC236}">
                <a16:creationId xmlns:a16="http://schemas.microsoft.com/office/drawing/2014/main" xmlns="" id="{70BD17B7-FFB9-E84E-8189-CA6B6B3CF63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768" y="0"/>
            <a:ext cx="4710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1395B78-4E5F-634A-9BD0-460E62FD930A}"/>
              </a:ext>
            </a:extLst>
          </p:cNvPr>
          <p:cNvSpPr/>
          <p:nvPr/>
        </p:nvSpPr>
        <p:spPr>
          <a:xfrm>
            <a:off x="5194768" y="0"/>
            <a:ext cx="4710545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D55A62-66EA-4B3C-8E91-EA47C051B84C}"/>
              </a:ext>
            </a:extLst>
          </p:cNvPr>
          <p:cNvSpPr txBox="1"/>
          <p:nvPr/>
        </p:nvSpPr>
        <p:spPr>
          <a:xfrm rot="21028660">
            <a:off x="485092" y="1292545"/>
            <a:ext cx="4897962" cy="17697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5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Дианы</a:t>
            </a:r>
            <a:endParaRPr lang="en-US" sz="115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98215D00-79EF-44E1-A9BA-8138700E7CE1}"/>
              </a:ext>
            </a:extLst>
          </p:cNvPr>
          <p:cNvSpPr/>
          <p:nvPr/>
        </p:nvSpPr>
        <p:spPr>
          <a:xfrm rot="21069759">
            <a:off x="891991" y="2930251"/>
            <a:ext cx="3895393" cy="313997"/>
          </a:xfrm>
          <a:custGeom>
            <a:avLst/>
            <a:gdLst>
              <a:gd name="connsiteX0" fmla="*/ 0 w 3243568"/>
              <a:gd name="connsiteY0" fmla="*/ 277091 h 277091"/>
              <a:gd name="connsiteX1" fmla="*/ 2757054 w 3243568"/>
              <a:gd name="connsiteY1" fmla="*/ 0 h 277091"/>
              <a:gd name="connsiteX2" fmla="*/ 3241963 w 3243568"/>
              <a:gd name="connsiteY2" fmla="*/ 277091 h 277091"/>
              <a:gd name="connsiteX3" fmla="*/ 3241963 w 3243568"/>
              <a:gd name="connsiteY3" fmla="*/ 277091 h 27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568" h="277091">
                <a:moveTo>
                  <a:pt x="0" y="277091"/>
                </a:moveTo>
                <a:cubicBezTo>
                  <a:pt x="1108363" y="138545"/>
                  <a:pt x="2216727" y="0"/>
                  <a:pt x="2757054" y="0"/>
                </a:cubicBezTo>
                <a:cubicBezTo>
                  <a:pt x="3297381" y="0"/>
                  <a:pt x="3241963" y="277091"/>
                  <a:pt x="3241963" y="277091"/>
                </a:cubicBezTo>
                <a:lnTo>
                  <a:pt x="3241963" y="27709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19F7B6-4416-460A-9CFC-206F5D71F60D}"/>
              </a:ext>
            </a:extLst>
          </p:cNvPr>
          <p:cNvSpPr/>
          <p:nvPr/>
        </p:nvSpPr>
        <p:spPr>
          <a:xfrm>
            <a:off x="527281" y="4072365"/>
            <a:ext cx="732634" cy="15185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A9A81A-30D0-4BDD-94D8-3BCF6437B1C5}"/>
              </a:ext>
            </a:extLst>
          </p:cNvPr>
          <p:cNvSpPr txBox="1"/>
          <p:nvPr/>
        </p:nvSpPr>
        <p:spPr>
          <a:xfrm>
            <a:off x="625555" y="4352183"/>
            <a:ext cx="110927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0</a:t>
            </a:r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8</a:t>
            </a:r>
            <a:endParaRPr lang="en-US" sz="80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7B2FB2-EAAF-4356-9A1B-513F2E159ADF}"/>
              </a:ext>
            </a:extLst>
          </p:cNvPr>
          <p:cNvSpPr/>
          <p:nvPr/>
        </p:nvSpPr>
        <p:spPr>
          <a:xfrm>
            <a:off x="10124598" y="3288597"/>
            <a:ext cx="1728248" cy="230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5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Выяснилось, что </a:t>
            </a:r>
          </a:p>
          <a:p>
            <a:pPr>
              <a:lnSpc>
                <a:spcPct val="200000"/>
              </a:lnSpc>
            </a:pPr>
            <a:r>
              <a:rPr lang="ru-RU" sz="105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в интернете она проводила многочасовые беседы </a:t>
            </a:r>
          </a:p>
          <a:p>
            <a:pPr>
              <a:lnSpc>
                <a:spcPct val="200000"/>
              </a:lnSpc>
            </a:pPr>
            <a:r>
              <a:rPr lang="ru-RU" sz="105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с мужчиной, в которого успела заочно влюбиться</a:t>
            </a:r>
            <a:endParaRPr lang="en-US" sz="105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5F5ED4-023D-8941-8448-8D7C681F0351}"/>
              </a:ext>
            </a:extLst>
          </p:cNvPr>
          <p:cNvSpPr txBox="1"/>
          <p:nvPr/>
        </p:nvSpPr>
        <p:spPr>
          <a:xfrm>
            <a:off x="527281" y="6258062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686575-088E-714A-B2D2-A1BE61BB4399}"/>
              </a:ext>
            </a:extLst>
          </p:cNvPr>
          <p:cNvSpPr txBox="1"/>
          <p:nvPr/>
        </p:nvSpPr>
        <p:spPr>
          <a:xfrm>
            <a:off x="625555" y="666671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483A0A-2E56-0647-B31A-7DB92CE69F63}"/>
              </a:ext>
            </a:extLst>
          </p:cNvPr>
          <p:cNvSpPr txBox="1"/>
          <p:nvPr/>
        </p:nvSpPr>
        <p:spPr>
          <a:xfrm>
            <a:off x="2198611" y="4161171"/>
            <a:ext cx="253169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Как мать забрала детей и уехала в Сирию</a:t>
            </a:r>
          </a:p>
        </p:txBody>
      </p:sp>
    </p:spTree>
    <p:extLst>
      <p:ext uri="{BB962C8B-B14F-4D97-AF65-F5344CB8AC3E}">
        <p14:creationId xmlns:p14="http://schemas.microsoft.com/office/powerpoint/2010/main" val="1678257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593247" y="418223"/>
            <a:ext cx="227305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ДИАНЫ</a:t>
            </a:r>
            <a:endParaRPr lang="en-US" sz="1100" b="1" spc="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593247" y="807777"/>
            <a:ext cx="322314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Как мать забрала детей и уехала в Сирию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511258" y="2036941"/>
            <a:ext cx="3467684" cy="15964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ДИАНА ВЫШЛА ЗАМУЖ В 16 ЛЕТ. У МУЖА ДОМ БЫЛ ПОЛНОЙ ЧАШЕЙ. МОЛОДОЙ ЧЕЛОВЕК БЫЛ УСПЕШЕН В </a:t>
            </a:r>
            <a:r>
              <a:rPr lang="en-US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IT-</a:t>
            </a: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ТЕХНОЛОГИЯХ, </a:t>
            </a:r>
            <a:endParaRPr lang="en-US" sz="700" spc="3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499100" y="3448701"/>
            <a:ext cx="3492000" cy="281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Он все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время работал над собой, учился всему новому. В скором времени в молодой семье один за другим родились четверо детей. Муж любил свою жену,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был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заботлив, любил детей. Много работал. Старался хорошо обеспечивать семью. Однако Диана проявляла равнодушие к достижениям мужа. Часто упрекала его, в том, что он увлечен мирскими делами и не думает о Боге.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Вскоре муж стал замечать, что они отдалились друг от друга, что им не о чем говорить.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8078640" y="143031"/>
            <a:ext cx="3492000" cy="5375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Ничего не подозревающая свекровь переживала за сноху, думала, что у нее депрессия, пыталась ей помочь, стучалась в закрытую дверь ее спальни и звала хотя бы поесть. В ответ Диана просила не заходить в ее комнату, где она совершает намазы; плотно завешивала окна темной тканью, стала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надевать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только черный хиджаб. Свекровь старалась не тревожить молодую женщину, отдающую всю себя религии, и часто укоряла своего сына за то, что он не может понять молодую жену, развеселить ее и сделать жизнерадостной. Дети же большей частью были под присмотром свекрови.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Однажды сноха сказала, что поедет к родственникам и погостит несколько дней. Свекровь обрадовалась тому, что Диана вышла из затворничества и с радостью отпустила ее вместе с детьми. Несколько дней свекровь ждала возвращения снохи или звонка от нее. Наконец, не дождавшись, позвонила сама и узнала, что Диана в гости к родне не приезжала, и они не знают, где она находится. Пожилая женщина в панике позвонила сыну, который 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882C08-DC1B-4F44-B7D5-EA81476353B8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4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ДИАНЫ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45C6B6-8179-9845-A680-163411C8F7F2}"/>
              </a:ext>
            </a:extLst>
          </p:cNvPr>
          <p:cNvSpPr txBox="1"/>
          <p:nvPr/>
        </p:nvSpPr>
        <p:spPr>
          <a:xfrm rot="5400000">
            <a:off x="9265284" y="2952488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4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4">
                  <a:lumMod val="75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5565F52-CD65-6440-8092-45881BDED80E}"/>
              </a:ext>
            </a:extLst>
          </p:cNvPr>
          <p:cNvSpPr/>
          <p:nvPr/>
        </p:nvSpPr>
        <p:spPr>
          <a:xfrm>
            <a:off x="4302093" y="3089629"/>
            <a:ext cx="34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Молодая жена жила затворницей и все время жаловалась на скуку. Выходить на работу, ходить в гости и общаться с родственниками Диана категорически не хотела. Единственной радостью стало общение в интернете, которое она тщательно скрывала. Никто и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подумать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мог, что замужняя женщина будет общаться с посторонним мужчиной. Намного позже выяснилось, что в интернете она проводила многочасовые беседы с мужчиной, в которого успела заочно влюбиться. С ним она находила темы для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долгих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разговоров, сначала о религии, а потом и о планах на будущее.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48C0F33-0047-DA41-B719-53EEE19935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6220" y="418223"/>
            <a:ext cx="3385309" cy="255283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6F3571-AEBB-FB43-8884-78A493700400}"/>
              </a:ext>
            </a:extLst>
          </p:cNvPr>
          <p:cNvSpPr txBox="1"/>
          <p:nvPr/>
        </p:nvSpPr>
        <p:spPr>
          <a:xfrm>
            <a:off x="-814388" y="23288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Rectangle 47">
            <a:extLst>
              <a:ext uri="{FF2B5EF4-FFF2-40B4-BE49-F238E27FC236}">
                <a16:creationId xmlns:a16="http://schemas.microsoft.com/office/drawing/2014/main" xmlns="" id="{DA67AB48-6487-D245-9425-514E37F182C6}"/>
              </a:ext>
            </a:extLst>
          </p:cNvPr>
          <p:cNvSpPr/>
          <p:nvPr/>
        </p:nvSpPr>
        <p:spPr>
          <a:xfrm>
            <a:off x="479560" y="6502136"/>
            <a:ext cx="4639263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Рита Черепанова</a:t>
            </a:r>
          </a:p>
        </p:txBody>
      </p:sp>
    </p:spTree>
    <p:extLst>
      <p:ext uri="{BB962C8B-B14F-4D97-AF65-F5344CB8AC3E}">
        <p14:creationId xmlns:p14="http://schemas.microsoft.com/office/powerpoint/2010/main" val="2871741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247274"/>
            <a:ext cx="3492000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тот момент находился в служебной командировке, тот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-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снова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родственникам жены, но они ему подтвердили, что ничего не знают и в гости не ждали.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Родственники в тот же день обратились в полицию и подали в розыск. Но даже подумать не могли, что их тихая, домашняя сноха уехала с детьми в Сирию. Отец четверых детей и их бабушка долго не могли прийти в себя от шока. Два года они прожили на грани сумасшествия. Поиски жены и детей в сирийском хаосе были безрезультатными, никаких следов найти не могли.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Совсем недавно они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узнали, что женщина и трое детей живы, но, к сожалению, старший десятилетний мальчик погиб при неясных обстоятельствах.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Шансов на то, что дети будут возвращены мало, так как их мать и не делает попыток вернуться. В Сирии у нее уже погибло несколько новых мужей, и будучи в очередной раз замужем, дети снова остаются в опасности, в зоне боевых действий.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350000" y="247274"/>
            <a:ext cx="3492000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Если женщина делает свой выбор, то как быть с детьми, которые являются заложниками этой ситуации? Общество ищет ответы на вопросы. Что делают вербовщики с молодыми женщинами? Как противостоять такому страшному воздействию? И как ближайшие родственники могут защитить детей? Много вопросов, которые стоят перед нами, на которые мы должны искать и найти срочные ответы.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Общественная организация «Женщины за развитие»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проводит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профилактическую работу, направленную на предотвращение девушек и женщин в радикальные экстремистские организации, а также оказывает психологическую помощь родственникам, чьи близкие уехали в зону боевых действий, включая женщин и детей. Помощь оказывается бесплатно и анонимно.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endParaRPr lang="ru-RU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90B1C2-E678-CD47-93CD-CA357B319E56}"/>
              </a:ext>
            </a:extLst>
          </p:cNvPr>
          <p:cNvSpPr txBox="1"/>
          <p:nvPr/>
        </p:nvSpPr>
        <p:spPr>
          <a:xfrm>
            <a:off x="8368530" y="2857611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4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4">
                  <a:lumMod val="75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xmlns="" id="{039152AF-CEFB-F346-A0C1-7C5B79B62C72}"/>
              </a:ext>
            </a:extLst>
          </p:cNvPr>
          <p:cNvSpPr/>
          <p:nvPr/>
        </p:nvSpPr>
        <p:spPr>
          <a:xfrm>
            <a:off x="8282802" y="3163194"/>
            <a:ext cx="3492001" cy="2504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Организация «Женщины за развитие» оказывает профессиональную помощь женщинам и девушкам,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 также их родственникам, которые пострадали от действий вербовщиков в радикальные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и экстремистские организации. </a:t>
            </a:r>
          </a:p>
          <a:p>
            <a:pPr>
              <a:lnSpc>
                <a:spcPct val="200000"/>
              </a:lnSpc>
            </a:pPr>
            <a:endParaRPr lang="ru-RU" sz="1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4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4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5ADBDD2-62E4-1E4F-9A2E-99C9A19DC2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86245" y="5607295"/>
            <a:ext cx="631369" cy="4865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4478FFB-E4AD-5E4D-9014-58670A4198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83575" y="388938"/>
            <a:ext cx="3490913" cy="221138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5C2ED4-152F-9B41-ABBA-0DA91692347E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4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ДИАНЫ</a:t>
            </a:r>
          </a:p>
        </p:txBody>
      </p:sp>
    </p:spTree>
    <p:extLst>
      <p:ext uri="{BB962C8B-B14F-4D97-AF65-F5344CB8AC3E}">
        <p14:creationId xmlns:p14="http://schemas.microsoft.com/office/powerpoint/2010/main" val="1387286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536095" y="418223"/>
            <a:ext cx="238526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ЗУМРУД</a:t>
            </a:r>
            <a:endParaRPr lang="en-US" sz="1100" b="1" spc="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548795" y="880153"/>
            <a:ext cx="321044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Как разбилась жизнь принцессы</a:t>
            </a:r>
          </a:p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Сирии</a:t>
            </a:r>
            <a:endParaRPr lang="en-US" sz="2400" b="1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485295" y="2280802"/>
            <a:ext cx="3600000" cy="12047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ПРО ТАКИХ, КАК</a:t>
            </a:r>
            <a:r>
              <a:rPr lang="en-US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ЗУМРУД </a:t>
            </a:r>
            <a:r>
              <a:rPr lang="ru-RU" sz="1100" spc="3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ПИРАМАГОМЕДОВУ, </a:t>
            </a: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В НАРОДЕ ВСЕГДА ГОВОРИЛИ</a:t>
            </a:r>
            <a:r>
              <a:rPr lang="en-US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– </a:t>
            </a: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«ПОЦЕЛОВАННАЯ </a:t>
            </a:r>
            <a:r>
              <a:rPr lang="ru-RU" sz="1100" spc="3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СУДЬБОЙ».</a:t>
            </a:r>
            <a:endParaRPr lang="en-US" sz="600" spc="3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AFC42AA-E57B-604E-8FBD-5BDC57D4DF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83838" y="316031"/>
            <a:ext cx="3359367" cy="1979059"/>
          </a:xfr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519865" y="3527296"/>
            <a:ext cx="3492000" cy="313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Зумруд родилась и выросла в очень состоятельной и уважаемой семье. Девочка стала долгожданной в череде шестерых детей из мальчиков и, собственно, назвали ее так по этой же причине, так как красивая и единственная девочка в семье стала венцом счастья в семейной жизни родителей Зумруд. Родители и родственники души не чаяли в своей «Драгоценности». Братья выполняли любой каприз обожаемой сестренки. Для девочки было в порядке вещей,  что все, что пожелает ее душа и взор, тут же становится ее собственностью.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5565F52-CD65-6440-8092-45881BDED80E}"/>
              </a:ext>
            </a:extLst>
          </p:cNvPr>
          <p:cNvSpPr/>
          <p:nvPr/>
        </p:nvSpPr>
        <p:spPr>
          <a:xfrm>
            <a:off x="4350000" y="193050"/>
            <a:ext cx="3492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коконе счастья и безмятежности Зумруд выросла в статную, красивую девушку, поступила в университет, куда ее отвозил и привозил собственный водитель. Одежда, обувь и другие милые сердцу вещи покупалась исключительно в итальянских бутиках через различные сервисы, причем разбиралась она в брендах не хуже, чем сами создатели этих брендов — могла онлайн на глаз отличить подделку от оригинала.</a:t>
            </a:r>
            <a:endParaRPr lang="en-US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just">
              <a:lnSpc>
                <a:spcPts val="2000"/>
              </a:lnSpc>
            </a:pPr>
            <a:endParaRPr lang="en-US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университете Зумруд сразу заприметили последовательницы радикального течения религии и «Драгоценность» стала самой легкой добычей, которая попадалась им на пути. Ранее не видевшая обмана и предательства девушка всецело попала под влияние опытных вербовщиц и начала перечислять на счета «сестер и братьев в беде» достаточно крупные суммы денег. Изменился также и внешний вид Зумруд — она стала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надевать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хиджаб и длинные свободные платья. До некоторой поры родителей Зумруд радовали изменения, происходящие с их дочерью, но продолжалось такое благоденствие до тех пор, 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8180135" y="2501374"/>
            <a:ext cx="3492000" cy="3984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пока родственник отца, имеющий отношение к правоохранительным органам, не рассказал отцу, что за подруги появились у его дочери. </a:t>
            </a:r>
          </a:p>
          <a:p>
            <a:pPr algn="just">
              <a:lnSpc>
                <a:spcPts val="2000"/>
              </a:lnSpc>
              <a:spcBef>
                <a:spcPts val="6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Родители забрали Зумруд из университета. С надеждой, что кардинальные изменения в жизни изменят взгляды и убеждения дочери, выдали Зумруд замуж за сына партнера отца по бизнесу. К слову сказать — парень соответствовал Зумруд и ее семье как финансово, так и по другим параметрам. Молодой человек еще с подросткового возраста пытался за ней ухаживать, чему родители тоже не препятствовали — парень был статный, высокий, набожный, грамотный и уже работал полноценным партнером отца в его бизнесе.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882C08-DC1B-4F44-B7D5-EA81476353B8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ЗУМРУД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45C6B6-8179-9845-A680-163411C8F7F2}"/>
              </a:ext>
            </a:extLst>
          </p:cNvPr>
          <p:cNvSpPr txBox="1"/>
          <p:nvPr/>
        </p:nvSpPr>
        <p:spPr>
          <a:xfrm rot="5400000">
            <a:off x="9311420" y="2821634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1" name="Rectangle 47">
            <a:extLst>
              <a:ext uri="{FF2B5EF4-FFF2-40B4-BE49-F238E27FC236}">
                <a16:creationId xmlns:a16="http://schemas.microsoft.com/office/drawing/2014/main" xmlns="" id="{F91336A4-3C8B-9C46-9F0C-90456D8E248C}"/>
              </a:ext>
            </a:extLst>
          </p:cNvPr>
          <p:cNvSpPr/>
          <p:nvPr/>
        </p:nvSpPr>
        <p:spPr>
          <a:xfrm>
            <a:off x="8180135" y="6485413"/>
            <a:ext cx="3830135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Полина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Плавинская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953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CC8E0BD-A973-43C1-A71D-C5A55DA9BE98}"/>
              </a:ext>
            </a:extLst>
          </p:cNvPr>
          <p:cNvSpPr/>
          <p:nvPr/>
        </p:nvSpPr>
        <p:spPr>
          <a:xfrm>
            <a:off x="6065979" y="1308162"/>
            <a:ext cx="2871537" cy="3914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073A0A-6F7D-4893-895E-8A3F8C8610E6}"/>
              </a:ext>
            </a:extLst>
          </p:cNvPr>
          <p:cNvSpPr txBox="1"/>
          <p:nvPr/>
        </p:nvSpPr>
        <p:spPr>
          <a:xfrm>
            <a:off x="571381" y="1308162"/>
            <a:ext cx="5345439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0" dirty="0">
                <a:latin typeface="Mojito Web" panose="03060502030407070403" pitchFamily="66" charset="0"/>
                <a:ea typeface="Mojito Web" panose="03060502030407070403" pitchFamily="66" charset="0"/>
              </a:rPr>
              <a:t>Ширин</a:t>
            </a:r>
            <a:endParaRPr lang="en-US" sz="105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20EA641B-708B-4A3A-8933-2A591FDF0DAF}"/>
              </a:ext>
            </a:extLst>
          </p:cNvPr>
          <p:cNvSpPr/>
          <p:nvPr/>
        </p:nvSpPr>
        <p:spPr>
          <a:xfrm>
            <a:off x="810662" y="2668219"/>
            <a:ext cx="4380932" cy="436729"/>
          </a:xfrm>
          <a:custGeom>
            <a:avLst/>
            <a:gdLst>
              <a:gd name="connsiteX0" fmla="*/ 0 w 4380932"/>
              <a:gd name="connsiteY0" fmla="*/ 436729 h 436729"/>
              <a:gd name="connsiteX1" fmla="*/ 573206 w 4380932"/>
              <a:gd name="connsiteY1" fmla="*/ 177421 h 436729"/>
              <a:gd name="connsiteX2" fmla="*/ 1937982 w 4380932"/>
              <a:gd name="connsiteY2" fmla="*/ 272956 h 436729"/>
              <a:gd name="connsiteX3" fmla="*/ 4380932 w 4380932"/>
              <a:gd name="connsiteY3" fmla="*/ 0 h 4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0932" h="436729">
                <a:moveTo>
                  <a:pt x="0" y="436729"/>
                </a:moveTo>
                <a:cubicBezTo>
                  <a:pt x="125104" y="320722"/>
                  <a:pt x="250209" y="204716"/>
                  <a:pt x="573206" y="177421"/>
                </a:cubicBezTo>
                <a:cubicBezTo>
                  <a:pt x="896203" y="150125"/>
                  <a:pt x="1303361" y="302526"/>
                  <a:pt x="1937982" y="272956"/>
                </a:cubicBezTo>
                <a:cubicBezTo>
                  <a:pt x="2572603" y="243386"/>
                  <a:pt x="3476767" y="121693"/>
                  <a:pt x="4380932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6E144B5B-A8E5-4C93-8E87-A1EE0B9CD428}"/>
              </a:ext>
            </a:extLst>
          </p:cNvPr>
          <p:cNvSpPr txBox="1">
            <a:spLocks/>
          </p:cNvSpPr>
          <p:nvPr/>
        </p:nvSpPr>
        <p:spPr>
          <a:xfrm>
            <a:off x="665707" y="4911325"/>
            <a:ext cx="3210170" cy="15575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None/>
            </a:pPr>
            <a:r>
              <a:rPr lang="ru-RU" sz="11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Новый муж выставил условие, что 13 летняя дочь Ширин — совершеннолетняя по </a:t>
            </a:r>
            <a:r>
              <a:rPr lang="en-US" sz="11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зак</a:t>
            </a:r>
            <a:r>
              <a:rPr lang="ru-RU" sz="11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онам </a:t>
            </a:r>
            <a:r>
              <a:rPr lang="ru-RU" sz="11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псевдогосударства</a:t>
            </a:r>
            <a:r>
              <a:rPr lang="ru-RU" sz="11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должна выйти замуж.</a:t>
            </a:r>
            <a:endParaRPr lang="en-US" sz="5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1FB925-7BF9-8C44-9FC0-D347B6A7AB1F}"/>
              </a:ext>
            </a:extLst>
          </p:cNvPr>
          <p:cNvSpPr txBox="1"/>
          <p:nvPr/>
        </p:nvSpPr>
        <p:spPr>
          <a:xfrm>
            <a:off x="739469" y="6392098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CF689F-4298-7D4A-B8CD-5EBF4B8A8E1F}"/>
              </a:ext>
            </a:extLst>
          </p:cNvPr>
          <p:cNvSpPr txBox="1"/>
          <p:nvPr/>
        </p:nvSpPr>
        <p:spPr>
          <a:xfrm>
            <a:off x="796232" y="573861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1229B5-4051-D144-9F21-3C28B9220409}"/>
              </a:ext>
            </a:extLst>
          </p:cNvPr>
          <p:cNvSpPr txBox="1"/>
          <p:nvPr/>
        </p:nvSpPr>
        <p:spPr>
          <a:xfrm>
            <a:off x="5294462" y="3313699"/>
            <a:ext cx="11413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09</a:t>
            </a:r>
            <a:endParaRPr lang="en-US" sz="80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7FA2D8-B574-D34B-ABC2-1AEAA972D7F0}"/>
              </a:ext>
            </a:extLst>
          </p:cNvPr>
          <p:cNvSpPr txBox="1"/>
          <p:nvPr/>
        </p:nvSpPr>
        <p:spPr>
          <a:xfrm>
            <a:off x="739469" y="3550568"/>
            <a:ext cx="350716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Когда имя </a:t>
            </a:r>
          </a:p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оправдывает судьбу</a:t>
            </a:r>
          </a:p>
        </p:txBody>
      </p:sp>
      <p:pic>
        <p:nvPicPr>
          <p:cNvPr id="26630" name="Picture 6">
            <a:extLst>
              <a:ext uri="{FF2B5EF4-FFF2-40B4-BE49-F238E27FC236}">
                <a16:creationId xmlns:a16="http://schemas.microsoft.com/office/drawing/2014/main" xmlns="" id="{D3258A5F-E256-2647-BEC4-0C633DA08C7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908" y="-13142"/>
            <a:ext cx="4719571" cy="68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2B797F42-C5EC-D240-920D-504A1EA4F11E}"/>
              </a:ext>
            </a:extLst>
          </p:cNvPr>
          <p:cNvSpPr/>
          <p:nvPr/>
        </p:nvSpPr>
        <p:spPr>
          <a:xfrm>
            <a:off x="11955014" y="4627418"/>
            <a:ext cx="263158" cy="2230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44714ED9-E0A7-6142-A9C4-55451B10DC95}"/>
              </a:ext>
            </a:extLst>
          </p:cNvPr>
          <p:cNvSpPr/>
          <p:nvPr/>
        </p:nvSpPr>
        <p:spPr>
          <a:xfrm>
            <a:off x="6580645" y="0"/>
            <a:ext cx="4710545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943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578959" y="418223"/>
            <a:ext cx="228107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ШИРИН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594520" y="837810"/>
            <a:ext cx="321044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Когда имя </a:t>
            </a:r>
          </a:p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оправдывает судьбу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530618" y="2196116"/>
            <a:ext cx="3529865" cy="15107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ШИРИН РЗАХАНОВА РОДИЛАСЬ В Г. ДЕРБЕНТ И СТАЛА ПЕРВЫМ РЕБЕНКОМ В СЕМЬЕ ПОТОМСТВЕННЫХ ЮВЕЛИРОВ. 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549550" y="3743965"/>
            <a:ext cx="3492000" cy="2778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Ребенок, для уже немолодой по дагестанским меркам семьи, был первым и, как следовало ожидать, ей дали особое имя, означающее — «сладость».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Следом за Ширин в семье появились два мальчика. Счастливая семья жила в достатке, почете и уважении соседей и родственников. Дела родителей-ювелиров шли очень хорошо, Все дети благополучно окончили школу, затем ВУЗы.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8174689" y="302324"/>
            <a:ext cx="3492000" cy="226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Она сидела дома с детьми, вела хозяйство, которое к тому моменту весьма оскудело из-за нехватки денег в семье.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Чтобы поправить финансовое положение, в 2014 г. муж Ширин, по совету «новых братьев по вере», нанялся врачом в частную больницу в одной из провинций в Турции и семья спешно выехала на новое место жительства.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3EFC252-ABAE-0741-9965-DBDCF111CA3D}"/>
              </a:ext>
            </a:extLst>
          </p:cNvPr>
          <p:cNvSpPr txBox="1"/>
          <p:nvPr/>
        </p:nvSpPr>
        <p:spPr>
          <a:xfrm rot="16200000">
            <a:off x="-2305981" y="3807969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ШИРИН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2C883F9-60EA-174A-91F6-E27F893BA227}"/>
              </a:ext>
            </a:extLst>
          </p:cNvPr>
          <p:cNvSpPr txBox="1"/>
          <p:nvPr/>
        </p:nvSpPr>
        <p:spPr>
          <a:xfrm rot="5400000">
            <a:off x="9306341" y="2989538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2">
                  <a:lumMod val="75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C880EE-EBA0-B94F-AA6B-0FCFAFCCCF0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"/>
          <a:stretch/>
        </p:blipFill>
        <p:spPr>
          <a:xfrm>
            <a:off x="8199438" y="3038475"/>
            <a:ext cx="3443287" cy="3427413"/>
          </a:xfrm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xmlns="" id="{2BDBA7F6-A9E7-1E41-A627-056E98B1AF83}"/>
              </a:ext>
            </a:extLst>
          </p:cNvPr>
          <p:cNvSpPr/>
          <p:nvPr/>
        </p:nvSpPr>
        <p:spPr>
          <a:xfrm>
            <a:off x="4350000" y="302324"/>
            <a:ext cx="3492000" cy="527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Ширин выбрала профессию врача и не прогадала — она оказалась востребованным молодым специалистом в своем городе. Вышла замуж по любви и согласию родителей за своего коллегу-врача, родила 4-х детей.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2013 год для семьи Ширин оказался роковым. Безмятежную жизнь семьи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стало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накрывать тучами, когда друг за другом умерли родители сначала мужа, затем самой Ширин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 Ухудшилось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материальное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положение,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начались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ссоры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 бесконечные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выяснения отношений с братьями и сестрами по поводу наследства мужа и самой Ширин.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Сохранить брак и семью Ширин удалось титаническими усилиями, пожертвовав личной свободой и самостоятельностью — она полностью подчинилась воле мужа, который к этому времени из обычного верующего дагестанца превратился в фанатика </a:t>
            </a:r>
            <a:r>
              <a:rPr lang="ru-RU" sz="1000" dirty="0" err="1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псевдоисламского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течения.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Как внезапно оказалось, ей нельзя было работать, нельзя общаться с посторонними людьми и многое, что еще нельзя. </a:t>
            </a:r>
          </a:p>
        </p:txBody>
      </p:sp>
      <p:sp>
        <p:nvSpPr>
          <p:cNvPr id="20" name="Rectangle 47">
            <a:extLst>
              <a:ext uri="{FF2B5EF4-FFF2-40B4-BE49-F238E27FC236}">
                <a16:creationId xmlns:a16="http://schemas.microsoft.com/office/drawing/2014/main" xmlns="" id="{5381DBFB-916D-9D48-A00F-ECEB3361D6ED}"/>
              </a:ext>
            </a:extLst>
          </p:cNvPr>
          <p:cNvSpPr/>
          <p:nvPr/>
        </p:nvSpPr>
        <p:spPr>
          <a:xfrm>
            <a:off x="8174690" y="6525098"/>
            <a:ext cx="3443288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Ольга Прохорова</a:t>
            </a:r>
          </a:p>
        </p:txBody>
      </p:sp>
    </p:spTree>
    <p:extLst>
      <p:ext uri="{BB962C8B-B14F-4D97-AF65-F5344CB8AC3E}">
        <p14:creationId xmlns:p14="http://schemas.microsoft.com/office/powerpoint/2010/main" val="2753124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167402"/>
            <a:ext cx="3492000" cy="652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 прошествии месяца адаптации и работы в больнице оказалось, что ожидания у врача и работодателя совершенно разные — зарплата была маленькая, ожидание результатов от работы — очень высокими. Но, «братья по вере» и тут не оставили без внимания проблемы «нового брата» и рекомендовали выехать в Сирию, где запрос на врачей был очень высоким и зарплаты тоже обещались высокими. Решение выехать было принято, несмотря на истерики Ширин, которая уговаривала мужа не ехать на войну, или, хотя бы, оставить ее с детьми в Турции.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Просьбы и слезы Ширин не возымели никакого эффекта — он пригрозил, что детей он увезет в любом случае, и, если она не поедет, не увидит их больше никогда. Ей с детьми пришлось в очередной раз подчиниться и с помощью «новых братьев», переселиться в Сирию.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Вначале в Сирии жизнь семьи начала налаживаться — муж ходил на работу в госпиталь, получал хорошую зарплату, Ширин занималась детьми и хозяйством, семья жила в богатом доме, для жизни было все необходимое. 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350000" y="167402"/>
            <a:ext cx="34920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Очередная жизненная катастрофа настигла Ширин в 2017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году. В результате авианалета французской авиации на военный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госпиталь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боевиков погиб муж Ширин.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Для вдовы с четырьмя детьми,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старшей из которых едва исполнилось 13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лет, настали черные дни.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Требования переселиться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во «вдовий дом», бесконечные авианалеты, бомбардировки и необходимость постоянно прятаться с детьми, снова начавшиеся финансовые проблемы не давали Ширин возможность оценить происходящее и принять адекватное решение, что же делать дальше.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результате, по истечению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срока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обязательного траура, Ширин снова вышла замуж за командира одного из отрядов боевиков — этнического узбека, который знал русский язык. Новый муж выставил условие, что 13 летняя дочь Ширин — совершеннолетняя по меркам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псевдогосударства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должна выйти замуж и даже подыскал ей такого кандидата в мужья, 25-летнего дагестанца, боевика из своего отряда. Ширин в очередной раз пришлось подчиниться 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9A0D9564-EA51-7648-BB17-E810C75ADBA3}"/>
              </a:ext>
            </a:extLst>
          </p:cNvPr>
          <p:cNvSpPr/>
          <p:nvPr/>
        </p:nvSpPr>
        <p:spPr>
          <a:xfrm>
            <a:off x="8180135" y="167402"/>
            <a:ext cx="3492000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 выдать ребенка-дочь замуж за взрослого мужчину.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Жизнь с новым мужем в корне отличалась от предыдущего брака — Ширин разрешили работать врачом для женщин и детей, она стирала и чинила одежду боевиков, готовила дома еду для отряда мужа и ей даже платили за эту работу небольшие деньги. Почти год Ширин прожила в иллюзии, что жизнь снова потихоньку налаживается, — у нее родился ребенок и почти одновременно, появился на свет и внук. Дочка тоже на жизнь не жаловалась, растила своего малыша.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Но, как бывает на войне, имитация размеренной жизни закончилась внезапно — в очередном боестолкновении с правительственными силами Сирии, отряд нового мужа Ширин был уничтожен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полностью.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Погибли сразу мужья Ширин и ее дочери.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Шел конец 2018 года, уже всем было понятно, что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псевдогосударство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потерпело поражение, у кого была возможность и деньги, бежали из Сирии и Ирака и пытались вернуться к себе на Родину.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1588EF-FF63-8C46-A15B-ACCE65448FC8}"/>
              </a:ext>
            </a:extLst>
          </p:cNvPr>
          <p:cNvSpPr txBox="1"/>
          <p:nvPr/>
        </p:nvSpPr>
        <p:spPr>
          <a:xfrm rot="16200000">
            <a:off x="-2305981" y="3882919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ШИРИН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796ACC-E7D8-B944-8A91-FC5B7A08CB1F}"/>
              </a:ext>
            </a:extLst>
          </p:cNvPr>
          <p:cNvSpPr txBox="1"/>
          <p:nvPr/>
        </p:nvSpPr>
        <p:spPr>
          <a:xfrm rot="5400000">
            <a:off x="9306341" y="2854628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2">
                  <a:lumMod val="75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22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75280" y="432561"/>
            <a:ext cx="34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стала исключением и Ширин, которой надо было выбраться из этого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ужаса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 поневоле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ей пришлось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принимать самостоятельное решение не только за себя и свою семью, но и за маленькую семью малолетней дочери. К ее счастью, к этому времени на руках у нее оказалось семь тысяч долларов как своих накоплений, так и сбережений погибшего мужа, которых хватило для оплаты проводникам из зоны боевых действий в Турцию, а затем для перелета и в Дагестан.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Дагестан Ширин с семьей добралась в апреле 2019 года с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тяжело больными маленьким сыном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 внуком. Малыши заболели пневмонией и бронхитом во время бегства из Сирии и ночевок под открытым небом, затем в приютах Турции и аэропортах.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 приезду Ширин была арестована, затем были долгие судебные процессы, в результате которых ей дали 8 лет колонии с отсрочкой исполнения наказания,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пока младший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ребенок не достигнет 14 лет. 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405415" y="432561"/>
            <a:ext cx="3492000" cy="611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Пока судебные процессы перемежались с больничными палатами, где лечились ее ребенок и внук и, пока она пыталась хоть каким-либо образом наладить быт своей семьи, устроить остальных детей в школу, найти источники дохода для семьи, — Ширин некогда было задуматься о своей жизни и о том пути, который она выбрала. Сейчас, когда весь кошмар позади, она часто задумывается — а был ли у нее вообще выбор? Почему она не сказала нет в самом начале, когда уже начала беспокоиться о принятом мужем без ее ведома решении? Почему из-за неумения или нежелания отстаивать свою позицию она оказалась там, где она сейчас — абсолютно одна с несовершеннолетними детьми, без поддержки родных и близких, которых она оттолкнула в угоду мужу, с полным крахом всех надежд на светлое будущее и с перспективой тюремного заключения, без денег и работы, без квалификации врача, которую потеряла за эти годы, с маленьким внуком несовершеннолетней дочери на руках.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90B1C2-E678-CD47-93CD-CA357B319E56}"/>
              </a:ext>
            </a:extLst>
          </p:cNvPr>
          <p:cNvSpPr txBox="1"/>
          <p:nvPr/>
        </p:nvSpPr>
        <p:spPr>
          <a:xfrm>
            <a:off x="8444306" y="3384030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2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2">
                  <a:lumMod val="75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xmlns="" id="{039152AF-CEFB-F346-A0C1-7C5B79B62C72}"/>
              </a:ext>
            </a:extLst>
          </p:cNvPr>
          <p:cNvSpPr/>
          <p:nvPr/>
        </p:nvSpPr>
        <p:spPr>
          <a:xfrm>
            <a:off x="8358578" y="3689613"/>
            <a:ext cx="3492001" cy="2504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Организация «Женщины за развитие» оказывает профессиональную помощь женщинам и девушкам,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 также их родственникам, которые пострадали от действий вербовщиков в радикальные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и экстремистские организации. </a:t>
            </a:r>
          </a:p>
          <a:p>
            <a:pPr>
              <a:lnSpc>
                <a:spcPct val="200000"/>
              </a:lnSpc>
            </a:pPr>
            <a:endParaRPr lang="ru-RU" sz="1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5ADBDD2-62E4-1E4F-9A2E-99C9A19DC2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19210" y="5707955"/>
            <a:ext cx="631369" cy="486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1C7D532-477F-5041-9DAE-9248A133CA0C}"/>
              </a:ext>
            </a:extLst>
          </p:cNvPr>
          <p:cNvSpPr txBox="1"/>
          <p:nvPr/>
        </p:nvSpPr>
        <p:spPr>
          <a:xfrm rot="16200000">
            <a:off x="-2305981" y="3882919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ШИРИН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xmlns="" id="{352DCE38-52FA-2D44-9A28-2A27378FCB1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73088"/>
            <a:ext cx="3490913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291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xmlns="" id="{49069A15-750D-314F-ADC9-DE90FD98AC9B}"/>
              </a:ext>
            </a:extLst>
          </p:cNvPr>
          <p:cNvSpPr/>
          <p:nvPr/>
        </p:nvSpPr>
        <p:spPr>
          <a:xfrm>
            <a:off x="9044336" y="1667696"/>
            <a:ext cx="2871537" cy="5417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xmlns="" id="{491FB522-FB0B-214E-BB60-B034B66CB404}"/>
              </a:ext>
            </a:extLst>
          </p:cNvPr>
          <p:cNvSpPr/>
          <p:nvPr/>
        </p:nvSpPr>
        <p:spPr>
          <a:xfrm>
            <a:off x="4542108" y="2717596"/>
            <a:ext cx="2871537" cy="39375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569C6E-BDDA-4976-9DB6-184050395CFA}"/>
              </a:ext>
            </a:extLst>
          </p:cNvPr>
          <p:cNvSpPr txBox="1"/>
          <p:nvPr/>
        </p:nvSpPr>
        <p:spPr>
          <a:xfrm>
            <a:off x="2620095" y="287527"/>
            <a:ext cx="313707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600" spc="600" dirty="0" err="1">
                <a:latin typeface="Mojito Web" panose="03060502030407070403" pitchFamily="66" charset="0"/>
                <a:ea typeface="Mojito Web" panose="03060502030407070403" pitchFamily="66" charset="0"/>
              </a:rPr>
              <a:t>Тойхи</a:t>
            </a:r>
            <a:endParaRPr lang="en-US" sz="96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5BFFB367-C484-4477-8D9D-1C98FBE90C93}"/>
              </a:ext>
            </a:extLst>
          </p:cNvPr>
          <p:cNvSpPr/>
          <p:nvPr/>
        </p:nvSpPr>
        <p:spPr>
          <a:xfrm rot="843441">
            <a:off x="1380816" y="980613"/>
            <a:ext cx="4724397" cy="1704442"/>
          </a:xfrm>
          <a:custGeom>
            <a:avLst/>
            <a:gdLst>
              <a:gd name="connsiteX0" fmla="*/ 0 w 1883391"/>
              <a:gd name="connsiteY0" fmla="*/ 764274 h 764274"/>
              <a:gd name="connsiteX1" fmla="*/ 436728 w 1883391"/>
              <a:gd name="connsiteY1" fmla="*/ 491319 h 764274"/>
              <a:gd name="connsiteX2" fmla="*/ 272955 w 1883391"/>
              <a:gd name="connsiteY2" fmla="*/ 491319 h 764274"/>
              <a:gd name="connsiteX3" fmla="*/ 1883391 w 1883391"/>
              <a:gd name="connsiteY3" fmla="*/ 0 h 76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391" h="764274">
                <a:moveTo>
                  <a:pt x="0" y="764274"/>
                </a:moveTo>
                <a:cubicBezTo>
                  <a:pt x="195618" y="650542"/>
                  <a:pt x="391236" y="536811"/>
                  <a:pt x="436728" y="491319"/>
                </a:cubicBezTo>
                <a:cubicBezTo>
                  <a:pt x="482220" y="445827"/>
                  <a:pt x="31845" y="573205"/>
                  <a:pt x="272955" y="491319"/>
                </a:cubicBezTo>
                <a:cubicBezTo>
                  <a:pt x="514065" y="409433"/>
                  <a:pt x="1198728" y="204716"/>
                  <a:pt x="1883391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3F5E633-3A78-214C-B809-2458FD88BE6A}"/>
              </a:ext>
            </a:extLst>
          </p:cNvPr>
          <p:cNvSpPr txBox="1"/>
          <p:nvPr/>
        </p:nvSpPr>
        <p:spPr>
          <a:xfrm>
            <a:off x="513611" y="6276653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58DA1EB-D5D5-9B41-A959-B96929267CE8}"/>
              </a:ext>
            </a:extLst>
          </p:cNvPr>
          <p:cNvSpPr txBox="1"/>
          <p:nvPr/>
        </p:nvSpPr>
        <p:spPr>
          <a:xfrm>
            <a:off x="578412" y="1205520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BBDC8A-8C10-DC4A-886B-FC4107FB0EB5}"/>
              </a:ext>
            </a:extLst>
          </p:cNvPr>
          <p:cNvSpPr txBox="1"/>
          <p:nvPr/>
        </p:nvSpPr>
        <p:spPr>
          <a:xfrm>
            <a:off x="10498929" y="805411"/>
            <a:ext cx="109645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10</a:t>
            </a:r>
            <a:endParaRPr lang="en-US" sz="80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480CC8-3182-CF4F-B9BF-2CC20A9789C0}"/>
              </a:ext>
            </a:extLst>
          </p:cNvPr>
          <p:cNvSpPr txBox="1"/>
          <p:nvPr/>
        </p:nvSpPr>
        <p:spPr>
          <a:xfrm>
            <a:off x="589287" y="3210172"/>
            <a:ext cx="3507165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3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Как бабушка в Чечне ждёт возвращения своих внуков из Сирии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AFC6D34-1C08-3441-BB48-7DFCA597CF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98" y="1937765"/>
            <a:ext cx="7153275" cy="44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D4AA1CC-5645-D94B-AD6C-48BF89B402D0}"/>
              </a:ext>
            </a:extLst>
          </p:cNvPr>
          <p:cNvSpPr/>
          <p:nvPr/>
        </p:nvSpPr>
        <p:spPr>
          <a:xfrm>
            <a:off x="4762598" y="1909700"/>
            <a:ext cx="7153275" cy="4487863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907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593247" y="418223"/>
            <a:ext cx="222657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ТОЙХИ</a:t>
            </a:r>
            <a:endParaRPr lang="en-US" sz="1100" b="1" spc="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593247" y="931765"/>
            <a:ext cx="332258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Как бабушка</a:t>
            </a:r>
          </a:p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Чечне ждёт возвращения своих внуков из Сирии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503876" y="2532110"/>
            <a:ext cx="3467684" cy="19528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МАТЦАЕВА ТОЙХА — МАЛЕНЬКАЯ, СКРОМНАЯ ПОЖИЛАЯ ЖЕНЩИНА, ЧАСТО ПРИХОДИТ НА ВСТРЕЧУ                С ПСИХОЛОГОМ, — </a:t>
            </a:r>
            <a:endParaRPr lang="en-US" sz="700" spc="3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479560" y="4397838"/>
            <a:ext cx="3492000" cy="211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 Уполномоченному по правам ребенка в Чеченской Республике, в комиссию по возвращению детей из Сирии и Ирака, не обращая внимания ни на время, ни на расстояние, которое ей нужно преодолеть, добираясь до Грозного, чтобы самой услышать новости о ситуации с возвращением детей из Сирии. 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8078640" y="692947"/>
            <a:ext cx="3492000" cy="568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ему верить, что и как было сказано, интонация, взгляд, и поэтому приходит на встречи сама.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Она помнит все даты, имена, названия городов и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лагерей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— все, что связано с пропажей ее любимых внуков, а точнее, с тем, как однажды ее жизнь остановилась и погрузилась в  ожидание. Она себя представляет человеком, которого затягивает болото. Сейчас ей нужна любая весточка, за которую она может ухватиться, чтобы не отчаяться.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У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Тойхи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сложная судьба, но она никогда не жалуется. Она рассказывает, как долго, десять лет, ждала ребенка и рождение дочери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Яхи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(в переводе с чеченского «живи»), а потом и еще одной, было счастьем для супругов. В семью пришло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радость,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смех, между супругами никогда не было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серьезных ссор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разногласий.</a:t>
            </a:r>
            <a:endParaRPr lang="ru-RU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Когда девочки подросли, родители не стали противиться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выбору супругов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дочерей. Будущий муж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Яхи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был сиротой, у него в подростковом возрасте умерла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мать,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 отец жил своей жизнью.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882C08-DC1B-4F44-B7D5-EA81476353B8}"/>
              </a:ext>
            </a:extLst>
          </p:cNvPr>
          <p:cNvSpPr txBox="1"/>
          <p:nvPr/>
        </p:nvSpPr>
        <p:spPr>
          <a:xfrm rot="16200000">
            <a:off x="-2305981" y="3838467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ТОЙХИ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45C6B6-8179-9845-A680-163411C8F7F2}"/>
              </a:ext>
            </a:extLst>
          </p:cNvPr>
          <p:cNvSpPr txBox="1"/>
          <p:nvPr/>
        </p:nvSpPr>
        <p:spPr>
          <a:xfrm rot="5400000">
            <a:off x="9265284" y="2952488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6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5565F52-CD65-6440-8092-45881BDED80E}"/>
              </a:ext>
            </a:extLst>
          </p:cNvPr>
          <p:cNvSpPr/>
          <p:nvPr/>
        </p:nvSpPr>
        <p:spPr>
          <a:xfrm>
            <a:off x="4251237" y="3433908"/>
            <a:ext cx="3492000" cy="313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Скоро четыре года, как нет вестей о внуках, что с ними стало, живы ли они. Она говорит, что ей не хватает той информации, которую она получает от мужа или дочери: «Ничего нового» или  «Говорят, что ищут». Такие односложные ответы ввергают ее в отчаяние и страх. Что значит  —  «ничего нового»? Означает ли это, что их никто не ищет или это означает, что дети пропали бесследно, то есть их давно нет в живых? </a:t>
            </a:r>
          </a:p>
          <a:p>
            <a:pPr algn="just">
              <a:lnSpc>
                <a:spcPts val="2000"/>
              </a:lnSpc>
            </a:pPr>
            <a:endParaRPr lang="ru-RU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Она хочет знать, с кем разговаривали, можно ли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ADE9D1A-018A-234C-8302-8AD75B706C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9" t="-9559" r="-352" b="-9755"/>
          <a:stretch/>
        </p:blipFill>
        <p:spPr>
          <a:xfrm>
            <a:off x="4207964" y="388914"/>
            <a:ext cx="3561033" cy="3035178"/>
          </a:xfrm>
          <a:custGeom>
            <a:avLst/>
            <a:gdLst>
              <a:gd name="connsiteX0" fmla="*/ 0 w 2632364"/>
              <a:gd name="connsiteY0" fmla="*/ 0 h 2632364"/>
              <a:gd name="connsiteX1" fmla="*/ 2632364 w 2632364"/>
              <a:gd name="connsiteY1" fmla="*/ 0 h 2632364"/>
              <a:gd name="connsiteX2" fmla="*/ 2632364 w 2632364"/>
              <a:gd name="connsiteY2" fmla="*/ 2632364 h 2632364"/>
              <a:gd name="connsiteX3" fmla="*/ 0 w 2632364"/>
              <a:gd name="connsiteY3" fmla="*/ 2632364 h 2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2364" h="2632364">
                <a:moveTo>
                  <a:pt x="0" y="0"/>
                </a:moveTo>
                <a:lnTo>
                  <a:pt x="2632364" y="0"/>
                </a:lnTo>
                <a:lnTo>
                  <a:pt x="2632364" y="2632364"/>
                </a:lnTo>
                <a:lnTo>
                  <a:pt x="0" y="2632364"/>
                </a:lnTo>
                <a:close/>
              </a:path>
            </a:pathLst>
          </a:custGeom>
        </p:spPr>
      </p:pic>
      <p:sp>
        <p:nvSpPr>
          <p:cNvPr id="21" name="Rectangle 47">
            <a:extLst>
              <a:ext uri="{FF2B5EF4-FFF2-40B4-BE49-F238E27FC236}">
                <a16:creationId xmlns:a16="http://schemas.microsoft.com/office/drawing/2014/main" xmlns="" id="{E166D13C-93F9-6F4B-96C5-5054CE73F427}"/>
              </a:ext>
            </a:extLst>
          </p:cNvPr>
          <p:cNvSpPr/>
          <p:nvPr/>
        </p:nvSpPr>
        <p:spPr>
          <a:xfrm>
            <a:off x="479561" y="6502136"/>
            <a:ext cx="3436274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Полина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Плавинская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86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316202"/>
            <a:ext cx="3492000" cy="583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Тойха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 мужем помогли семье, в которой было еще два подростка, получить комнату в общежитии бывшей молочно-товарной фермы.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Тойхе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было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стыдно, совестно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отговаривать дочь от брака с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Абкаровым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err="1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Асламбеком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из-за материальных проблем и она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решила, что будет помогать молодым чем может.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Дети поженились. Родители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Яхи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купили им квартиру, помогали едой, деньгами и без памяти любили внуков. Но зять не очень заботился о дочери. Очень скоро стал распускать руки и чем дальше, тем больше.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Через четыре года дочь подала на развод. Дети, которые и раньше все время пропадали у дедушки и бабушки, остались жить у них. Отец иногда навещал своих детей, но ничем не помогал и не считал нужным. Так они прожили еще почти пять  лет.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тот день, 24 марта 2014 года,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Яха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занималась уборкой в доме. Когда она встала на стул, чтобы повесить занавеси, у нее закружилась голова, она упала и сильно травмировала спину. 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350000" y="316202"/>
            <a:ext cx="3492000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Тойхи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не было дома, она была на похоронах сестры.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Яха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сама вызвала скорую и ее срочно госпитализировали. Оставшийся один с детьми дедушка растерялся и попросил зятя взять к себе мальчика, тогда он смог бы спокойно отвозить и привозить девочку из школы. Зять согласился, но забрал обоих детей.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Зять снимал комнату в том же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общежитии,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котором когда-то жила их семья.  Он отвез туда детей, сказал, что уходит за продуктами, закрыл их на ключ и исчез. Был март месяц, дети просидели в холодной комнате до вечера, голодные и заплаканные, а потом девочка увидела телефон отца, оставшийся на зарядке и позвонила матери. Мать не могла понять что случилось, девочка просилась домой. На следующий день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старшие мужчины (родственники </a:t>
            </a:r>
            <a:r>
              <a:rPr lang="ru-RU" sz="1000" dirty="0" err="1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Яхи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) приехали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 дверям общежития, не стали подниматься к зятю, позвонили ему и сказали, что они ждут детей внизу.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Вдруг они увидели выбегающих из дверей внуков, которые держали в руках впопыхах собранную одежду, какие-то колготки, майки….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9A0D9564-EA51-7648-BB17-E810C75ADBA3}"/>
              </a:ext>
            </a:extLst>
          </p:cNvPr>
          <p:cNvSpPr/>
          <p:nvPr/>
        </p:nvSpPr>
        <p:spPr>
          <a:xfrm>
            <a:off x="8180135" y="316202"/>
            <a:ext cx="34920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 лице девочки был большой кровоподтек, лицо было опухшим, а губа разбита.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Родственники стали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допытываться, что случилось, но девочка сказала, что она ударилась и попросила поскорее уехать, пока не вышел отец. Только приехав домой, мальчик рассказал, что ее избил отец за то, что она взяла его телефон и позвонила матери. От удара ногой в лицо девочки передние зубы прорезали ей губу и торчали наружу. Девочка сама оказала себе первую помощь, остановила кровь и умылась.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Больше отец не приезжал и не приглашал детей к себе, а только общался по телефону.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26 декабря 2014 года зять позвонил и попросил отпустить с ним детей на новогоднюю елку. Девочка, ее зовут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Акбарова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Петимат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не хотела идти, плакала. Она помнила предыдущий приезд к отцу, когда он продержал их в голоде двое суток и разбил ей лицо.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Тойха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связалась с дедом по отцу, и сказала, чтобы они не настаивали на встрече, на что дед слезно стал просить отпустить детей к нему, что это он хочет увидеть внуков.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987086-8564-0244-A5C6-AFF27F927761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ТОЙХИ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9972C5-DA91-824D-AD35-D0329161AC56}"/>
              </a:ext>
            </a:extLst>
          </p:cNvPr>
          <p:cNvSpPr txBox="1"/>
          <p:nvPr/>
        </p:nvSpPr>
        <p:spPr>
          <a:xfrm rot="5400000">
            <a:off x="9265284" y="2952488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6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05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316202"/>
            <a:ext cx="3492000" cy="527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Тойха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не смея отказать старому человеку, убедила детей не противиться. В тот день она их видела последний раз. У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Тойхи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осталась фотография, которую девочка попросила сделать перед отъездом. Она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надела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красивое белое платье принцессы, в котором она была на новогоднем утреннике в школе.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Вечером, когда детей не привезли, они позвонили на номер зятя, он не отвечал. Детей не привезли ни завтра, ни послезавтра, ни позже. Бабушка и мать поехали в общежитие, но там их не было. Родственники забили тревогу, но были праздничные дни и их заявление местное РОВД приняло только 12 января 2015 года.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Позже они поняли, что их поиски все равно оказались бы тщетными, так как сразу же через Минводы зять улетел с детьми в Турцию, и 31 декабря уже был в Сирии. Об этом, 12 января 2015 года, сообщила матери по просьбе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Абкарова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err="1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Асламбека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его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вторая жена,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проживающая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Черкесске.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350000" y="316202"/>
            <a:ext cx="34920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Бабушка и мать обращались за эти годы куда только могли, объявляли розыск в «Жди меня»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Абкарову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Петимат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Абкарова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Мяхди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платили  за помощь в рассылке фото и объявлений малознакомым людям, живущим в Турции или Сирии.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Мама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детей,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Лутаева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Яха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после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перенесенного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стресса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заболела. У нее серьезные проблемы с сердцем. Бабушка оказалась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сильнее физически, или же она просто не может себе позволить опустить руки —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при каждой возможности показывает фото своих внуков всем тем, кто так или иначе был в Турции или Сирии, мог видеть их.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марте 2015 году она получила возможность от МВД показать фото детей мужчине,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Шамаеву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Магомеду, которому российские силовики помогли сбежать с базы ИГИЛ (организации, запрещенной в России ) и перейти сирийско-турецкую границу. Мужчина сказал, что видел детей с отцом, а после тяжелого ранения отца девочку поселили к женщинам (вдовам, женам боевиков), а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мальчика -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лагерь. Он также слышал, что и братья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Асламбека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воевали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9A0D9564-EA51-7648-BB17-E810C75ADBA3}"/>
              </a:ext>
            </a:extLst>
          </p:cNvPr>
          <p:cNvSpPr/>
          <p:nvPr/>
        </p:nvSpPr>
        <p:spPr>
          <a:xfrm>
            <a:off x="8180135" y="316202"/>
            <a:ext cx="3492000" cy="626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Сирии и были убиты.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 тех пор не было никаких новостей, они не знали живы ли дети. Долгожданная весть пришла на новый, 2018 год. Женщина на том конце телефона сказала, что она чеченка, у нее 3 своих детей и живет они в Сирии давно. Она сообщила, что после смерти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Асламбека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его тамошняя боевая подруга вышла замуж за другого боевика, и бросила детей. Женщина сказала, что ей было жаль детей и забрала их к себе, а когда узнала, что российских детей возвращают на родину родственникам, отвела детей в лагерь беженцев в провинции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Хасака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в Сирии. В лагере они уже полгода.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Месяц назад женщина еще раз позвонила с просьбой ускорить процесс возвращения. Эта добрая женщина вернула надежду, мать и бабушка услышали голоса своих детей, узнали, что после бомбежек у детей проблемы с психикой, с памятью, они ничего не помнили из детства, только мальчик вдруг узнал по голосу маму.  Дети очень слабы и просят не бросать их,  говорят только одно, что хотят домой.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987086-8564-0244-A5C6-AFF27F927761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ТОЙХИ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9972C5-DA91-824D-AD35-D0329161AC56}"/>
              </a:ext>
            </a:extLst>
          </p:cNvPr>
          <p:cNvSpPr txBox="1"/>
          <p:nvPr/>
        </p:nvSpPr>
        <p:spPr>
          <a:xfrm rot="5400000">
            <a:off x="9265284" y="2952488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6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445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4599479" y="329329"/>
            <a:ext cx="3365601" cy="158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Бабушка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Тойха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очень просит АНО «Женщины за развитие» опубликовать их историю и помочь вернуть ее внуков, не по своей воле, а из-за подлости отца, оказавшихся в зоне боевых действий в Сирии.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987086-8564-0244-A5C6-AFF27F927761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ТОЙХИ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BB81750-AF70-9341-87FD-290B1E7E2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92657" y="5566603"/>
            <a:ext cx="631369" cy="486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1E93D9-B327-E547-A4FE-039975F9486F}"/>
              </a:ext>
            </a:extLst>
          </p:cNvPr>
          <p:cNvSpPr txBox="1"/>
          <p:nvPr/>
        </p:nvSpPr>
        <p:spPr>
          <a:xfrm>
            <a:off x="4667037" y="2273482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6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1" name="Rectangle 47">
            <a:extLst>
              <a:ext uri="{FF2B5EF4-FFF2-40B4-BE49-F238E27FC236}">
                <a16:creationId xmlns:a16="http://schemas.microsoft.com/office/drawing/2014/main" xmlns="" id="{4C1C277E-416B-F844-B74E-AB36B558E00A}"/>
              </a:ext>
            </a:extLst>
          </p:cNvPr>
          <p:cNvSpPr/>
          <p:nvPr/>
        </p:nvSpPr>
        <p:spPr>
          <a:xfrm>
            <a:off x="4599479" y="2579065"/>
            <a:ext cx="3492001" cy="2625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5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Организация «Женщины за развитие» оказывает профессиональную помощь женщинам и девушкам, </a:t>
            </a:r>
          </a:p>
          <a:p>
            <a:pPr>
              <a:lnSpc>
                <a:spcPct val="200000"/>
              </a:lnSpc>
            </a:pPr>
            <a:r>
              <a:rPr lang="ru-RU" sz="105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 также их родственникам, которые пострадали от действий вербовщиков в радикальные </a:t>
            </a:r>
          </a:p>
          <a:p>
            <a:pPr>
              <a:lnSpc>
                <a:spcPct val="200000"/>
              </a:lnSpc>
            </a:pPr>
            <a:r>
              <a:rPr lang="ru-RU" sz="105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и экстремистские организации. </a:t>
            </a:r>
          </a:p>
          <a:p>
            <a:pPr>
              <a:lnSpc>
                <a:spcPct val="200000"/>
              </a:lnSpc>
            </a:pPr>
            <a:endParaRPr lang="ru-RU" sz="105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50" b="1" dirty="0">
                <a:solidFill>
                  <a:schemeClr val="accent6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50" b="1" dirty="0">
                <a:solidFill>
                  <a:schemeClr val="accent6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99B40E0-BB18-0646-B1A8-31AE37209B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583" y="329329"/>
            <a:ext cx="3725709" cy="2831539"/>
          </a:xfrm>
        </p:spPr>
      </p:pic>
    </p:spTree>
    <p:extLst>
      <p:ext uri="{BB962C8B-B14F-4D97-AF65-F5344CB8AC3E}">
        <p14:creationId xmlns:p14="http://schemas.microsoft.com/office/powerpoint/2010/main" val="1676093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18540781-D70B-7545-A8F7-A2303BD40269}"/>
              </a:ext>
            </a:extLst>
          </p:cNvPr>
          <p:cNvSpPr/>
          <p:nvPr/>
        </p:nvSpPr>
        <p:spPr>
          <a:xfrm>
            <a:off x="1732047" y="1153722"/>
            <a:ext cx="127721" cy="15185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A5A602C-DD84-EA41-A030-6D5C607061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0550" y="0"/>
            <a:ext cx="4143375" cy="6858000"/>
          </a:xfr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1B8441A-7C2C-0447-B7EF-F4DD602636A2}"/>
              </a:ext>
            </a:extLst>
          </p:cNvPr>
          <p:cNvSpPr/>
          <p:nvPr/>
        </p:nvSpPr>
        <p:spPr>
          <a:xfrm>
            <a:off x="1844270" y="0"/>
            <a:ext cx="4159656" cy="6858000"/>
          </a:xfrm>
          <a:prstGeom prst="rect">
            <a:avLst/>
          </a:prstGeom>
          <a:solidFill>
            <a:schemeClr val="accent4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F726D1-E611-4C03-8A57-1AE0C878019A}"/>
              </a:ext>
            </a:extLst>
          </p:cNvPr>
          <p:cNvSpPr txBox="1"/>
          <p:nvPr/>
        </p:nvSpPr>
        <p:spPr>
          <a:xfrm rot="21028660">
            <a:off x="5272635" y="1434112"/>
            <a:ext cx="3944991" cy="176971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ru-RU" sz="11500" spc="600" dirty="0" err="1">
                <a:latin typeface="Mojito Web" panose="03060502030407070403" pitchFamily="66" charset="0"/>
                <a:ea typeface="Mojito Web" panose="03060502030407070403" pitchFamily="66" charset="0"/>
              </a:rPr>
              <a:t>Хижан</a:t>
            </a:r>
            <a:endParaRPr lang="en-US" sz="115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8B320509-E6D7-43F2-9991-45ACAB8E1405}"/>
              </a:ext>
            </a:extLst>
          </p:cNvPr>
          <p:cNvSpPr/>
          <p:nvPr/>
        </p:nvSpPr>
        <p:spPr>
          <a:xfrm rot="21069759">
            <a:off x="4275002" y="2914355"/>
            <a:ext cx="6589697" cy="531177"/>
          </a:xfrm>
          <a:custGeom>
            <a:avLst/>
            <a:gdLst>
              <a:gd name="connsiteX0" fmla="*/ 0 w 3243568"/>
              <a:gd name="connsiteY0" fmla="*/ 277091 h 277091"/>
              <a:gd name="connsiteX1" fmla="*/ 2757054 w 3243568"/>
              <a:gd name="connsiteY1" fmla="*/ 0 h 277091"/>
              <a:gd name="connsiteX2" fmla="*/ 3241963 w 3243568"/>
              <a:gd name="connsiteY2" fmla="*/ 277091 h 277091"/>
              <a:gd name="connsiteX3" fmla="*/ 3241963 w 3243568"/>
              <a:gd name="connsiteY3" fmla="*/ 277091 h 27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568" h="277091">
                <a:moveTo>
                  <a:pt x="0" y="277091"/>
                </a:moveTo>
                <a:cubicBezTo>
                  <a:pt x="1108363" y="138545"/>
                  <a:pt x="2216727" y="0"/>
                  <a:pt x="2757054" y="0"/>
                </a:cubicBezTo>
                <a:cubicBezTo>
                  <a:pt x="3297381" y="0"/>
                  <a:pt x="3241963" y="277091"/>
                  <a:pt x="3241963" y="277091"/>
                </a:cubicBezTo>
                <a:lnTo>
                  <a:pt x="3241963" y="27709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xmlns="" id="{B1AE7519-6C15-C64C-B6AD-4CF0DFCAF1D3}"/>
              </a:ext>
            </a:extLst>
          </p:cNvPr>
          <p:cNvSpPr/>
          <p:nvPr/>
        </p:nvSpPr>
        <p:spPr>
          <a:xfrm>
            <a:off x="6837216" y="3867581"/>
            <a:ext cx="732634" cy="15185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96D22C-A17F-C441-B88F-39DFF4779123}"/>
              </a:ext>
            </a:extLst>
          </p:cNvPr>
          <p:cNvSpPr txBox="1"/>
          <p:nvPr/>
        </p:nvSpPr>
        <p:spPr>
          <a:xfrm>
            <a:off x="6299779" y="4108430"/>
            <a:ext cx="1090042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1</a:t>
            </a:r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1</a:t>
            </a:r>
            <a:endParaRPr lang="en-US" sz="80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1FA7C0DE-2934-6A49-88C5-92575759EC42}"/>
              </a:ext>
            </a:extLst>
          </p:cNvPr>
          <p:cNvSpPr/>
          <p:nvPr/>
        </p:nvSpPr>
        <p:spPr>
          <a:xfrm>
            <a:off x="241446" y="1017779"/>
            <a:ext cx="1390280" cy="165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5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Меня преследует страх каждый день и я не знаю, как уберечь детей от страшной беды…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08DF45D-0492-6F47-B518-7109BFDCB8C7}"/>
              </a:ext>
            </a:extLst>
          </p:cNvPr>
          <p:cNvSpPr txBox="1"/>
          <p:nvPr/>
        </p:nvSpPr>
        <p:spPr>
          <a:xfrm>
            <a:off x="6837216" y="6277496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FDFCA3D-CA26-AD4E-803D-9584B6E05A58}"/>
              </a:ext>
            </a:extLst>
          </p:cNvPr>
          <p:cNvSpPr txBox="1"/>
          <p:nvPr/>
        </p:nvSpPr>
        <p:spPr>
          <a:xfrm>
            <a:off x="6837216" y="802335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FD0D6C8-5E60-1245-BFD1-B0AB76741D11}"/>
              </a:ext>
            </a:extLst>
          </p:cNvPr>
          <p:cNvSpPr txBox="1"/>
          <p:nvPr/>
        </p:nvSpPr>
        <p:spPr>
          <a:xfrm>
            <a:off x="8107287" y="4152990"/>
            <a:ext cx="320320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 трагедии единственного сына</a:t>
            </a:r>
            <a:endParaRPr lang="en-US" sz="2400" b="1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7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178762"/>
            <a:ext cx="3492000" cy="662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Изменения в жизни Зумруд произошли, правда, не совсем такие, какие ожидались ее родителями. Неожиданно для всех, уже через два года, с годовалым сыном и новорожденными близнецами, молодая пара тайком от родителей с обеих сторон уехала в Сирию. Как позже удалось выяснить, вербовщицы с университета не собирались так легко отказываться  от своей жертвы и все время находились с ней в контакте через социальные сети. В соцсетях они познакомили Зумруд с ранее уехавшими в Сирию женщинами, которые расписывали ей свою жизнь как райскую. Зумруд все глубже увязала в потоке красиво упакованных картинок и представлений о Сирии и так ими воодушевилась, что уже сама стала вербовщицей своего мужа, которого увлекла мечтой о райской жизни.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 прибытии в Сирию материальное положение молодой семьи позволяло ей жить в свое удовольствие, ни в чем не нуждаясь. Мужу нашлась работа — пригодились его знания языков, маркетинга и логистики. Зумруд сидела дома с детьми, и жизнь действительно поначалу казалась идеальной…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350000" y="178762"/>
            <a:ext cx="3492000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Первым недовольство начал высказывать муж Зумруд, который видел всю изнанку устройства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псевдогосударства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затем и Зумруд начало многое раздражать в своей новой жизни. В течение дня она не могла выйти с дома одна даже за памперсами, смесью для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ребенка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 вынуждена была ждать до вечера, когда вернется уставший муж. Недовольство обоих начало выливаться в семейные ссоры, результаты которых в спешном порядке, после ухода мужа пытались нивелировать новые подруги Зумруд, но, с каждым разом размолвки становились длиннее, а обиды глубже.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Конец этому замкнутому кругу наступил, когда в один из осенних дней муж вечером не вернулся домой. Вместо него пришли несколько вооруженных людей и сказали, что ее муж был агентом, передавал информацию о логистике боевиков и шариатским судом приговорен к смертной казни и расстрелян, а ей с детьми надлежит собраться и переехать в женское общежитие. К тому времени Зумруд знала, что переселившимся в женское общежитие </a:t>
            </a:r>
            <a:r>
              <a:rPr lang="en-US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(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вдовий дом) женщинам через определенное время снова необходимо выходить замуж за любого 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9A0D9564-EA51-7648-BB17-E810C75ADBA3}"/>
              </a:ext>
            </a:extLst>
          </p:cNvPr>
          <p:cNvSpPr/>
          <p:nvPr/>
        </p:nvSpPr>
        <p:spPr>
          <a:xfrm>
            <a:off x="8180135" y="178762"/>
            <a:ext cx="3492000" cy="575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боевика, изъявившего желание на ней жениться.</a:t>
            </a:r>
            <a:endParaRPr lang="en-US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Горе Зумруд, потерявшей любимого мужа, страх перед перспективой в будущем выходить неопределенное количество раз замуж после смерти очередного мужа, и малолетние дети, у которых осталась на чужбине только она одна, стало стимулом для попытки выбраться из этого ада. Зумруд понимала, что попытка к побегу у нее есть только одна и, если она провалится, ее тоже убьют, а детей распределят в чужие семьи, поэтому готовилась она достаточно быстро, но очень тщательно.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Договорилась о проводнике с хозяевами квартиры, которую они с мужем арендовали, продала через них все свои драгоценности, взяла и деньги, оставшиеся от прежней жизни, и, не сказав ни слова о своих планах новообретенным «сестрам», ранним утром выехала под видом жены проводника в сторону Турции.  На постах и за остановку на ночлег проводник платил из запасов денег Зумруд.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399DC7-41EB-CA40-942D-D6575B9509B6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ЗУМРУД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C62000-381A-E74A-8A16-4BE1F838C645}"/>
              </a:ext>
            </a:extLst>
          </p:cNvPr>
          <p:cNvSpPr txBox="1"/>
          <p:nvPr/>
        </p:nvSpPr>
        <p:spPr>
          <a:xfrm rot="5400000">
            <a:off x="9311420" y="2821634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22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605998" y="418223"/>
            <a:ext cx="227305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ХИЖАН</a:t>
            </a:r>
            <a:endParaRPr lang="en-US" sz="1100" b="1" spc="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617740" y="880153"/>
            <a:ext cx="322314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 трагедии единственного сына</a:t>
            </a:r>
            <a:endParaRPr lang="en-US" sz="2400" b="1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591304" y="2220145"/>
            <a:ext cx="3467684" cy="27267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ЕДИНСТВЕННОМУ СЫНУ ХИЖАН БЫЛО ВСЕГО </a:t>
            </a:r>
            <a:r>
              <a:rPr lang="ru-RU" sz="1100" spc="3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27 </a:t>
            </a: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ЛЕТ, КОГДА ОНА ВИДЕЛА ЕГО В ПОСЛЕДНИЙ РАЗ. 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ПОСЛЕ </a:t>
            </a:r>
            <a:r>
              <a:rPr lang="ru-RU" sz="1100" spc="3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ТОГО, КАК У СЫНА РАСПАЛСЯ ВТОРОЙ ПО СЧЕТУ БРАК </a:t>
            </a:r>
            <a:r>
              <a:rPr lang="ru-RU" sz="1100" spc="3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ОН ПОЧТИ </a:t>
            </a: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НЕ РАЗГОВАРИВАЛ С МАТЕРЬЮ. </a:t>
            </a:r>
            <a:endParaRPr lang="en-US" sz="600" spc="3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605998" y="4984155"/>
            <a:ext cx="3492000" cy="1342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Хижан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старалась не лезть в душу к сыну и не докучала вопросами.  Вскоре молодой человек взял двоих детей и уехал, сказав, что едет в Турцию на отдых. Вскоре от него пришло сообщение, что он и дети в Сирии.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5565F52-CD65-6440-8092-45881BDED80E}"/>
              </a:ext>
            </a:extLst>
          </p:cNvPr>
          <p:cNvSpPr/>
          <p:nvPr/>
        </p:nvSpPr>
        <p:spPr>
          <a:xfrm>
            <a:off x="4375233" y="302108"/>
            <a:ext cx="3492000" cy="211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i="1" dirty="0" err="1">
                <a:latin typeface="Montserrat Medium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Хижан</a:t>
            </a:r>
            <a:r>
              <a:rPr lang="ru-RU" sz="1000" i="1" dirty="0">
                <a:latin typeface="Montserrat Medium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:  Я и муж были в шоке: единственный ребенок, наш сын уехал на войну, да еще с маленькими детьми. Просьбы вернуться были тщетными. В редких телефонных разговорах сын говорил, что совершил ужасную ошибку и исправить ее он не в силах, так как у него забрали документы и деньги, а дети отняты и где они, он не знает.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4371707" y="2932312"/>
            <a:ext cx="3492000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От сына вестей давно не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было,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Хижан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смирилась, что единственного сына уже давно нет в живых, но просила Всевышнего вернуть живыми внуков. </a:t>
            </a:r>
            <a:endParaRPr lang="en-US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just">
              <a:lnSpc>
                <a:spcPts val="2000"/>
              </a:lnSpc>
            </a:pPr>
            <a:endParaRPr lang="en-US" sz="1000" dirty="0"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just">
              <a:lnSpc>
                <a:spcPts val="2000"/>
              </a:lnSpc>
            </a:pP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Хижан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 мужем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обратились К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Полномочному представителю Чеченской Республики при президенте РФ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Зияду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Сабсаби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 просьбой помочь вернуть внуков. Когда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Хижан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сообщили, что нашли детей, за ними поехала мачеха детей, которую дети очень любили. Дети вернулись живыми и здоровыми, но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Хижан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по-прежнему переживает и беспокоится.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882C08-DC1B-4F44-B7D5-EA81476353B8}"/>
              </a:ext>
            </a:extLst>
          </p:cNvPr>
          <p:cNvSpPr txBox="1"/>
          <p:nvPr/>
        </p:nvSpPr>
        <p:spPr>
          <a:xfrm rot="16200000">
            <a:off x="-2273323" y="3685776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ХИЖАН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45C6B6-8179-9845-A680-163411C8F7F2}"/>
              </a:ext>
            </a:extLst>
          </p:cNvPr>
          <p:cNvSpPr txBox="1"/>
          <p:nvPr/>
        </p:nvSpPr>
        <p:spPr>
          <a:xfrm rot="5400000">
            <a:off x="9311420" y="2821634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1">
                  <a:lumMod val="75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51E05F-4CAB-EE46-8B6D-1EE6D0674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245" y="302108"/>
            <a:ext cx="3309193" cy="2376000"/>
          </a:xfrm>
          <a:prstGeom prst="rect">
            <a:avLst/>
          </a:prstGeom>
        </p:spPr>
      </p:pic>
      <p:sp>
        <p:nvSpPr>
          <p:cNvPr id="25" name="Rectangle 14">
            <a:extLst>
              <a:ext uri="{FF2B5EF4-FFF2-40B4-BE49-F238E27FC236}">
                <a16:creationId xmlns:a16="http://schemas.microsoft.com/office/drawing/2014/main" xmlns="" id="{1CE50E2E-5098-CA48-8616-ED051F9AC613}"/>
              </a:ext>
            </a:extLst>
          </p:cNvPr>
          <p:cNvSpPr/>
          <p:nvPr/>
        </p:nvSpPr>
        <p:spPr>
          <a:xfrm>
            <a:off x="8108696" y="2932312"/>
            <a:ext cx="34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i="1" dirty="0" err="1">
                <a:latin typeface="Montserrat Medium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Хижан</a:t>
            </a:r>
            <a:r>
              <a:rPr lang="ru-RU" sz="1000" i="1" dirty="0">
                <a:latin typeface="Montserrat Medium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:  Мои внуки очень похожи на моего сына, </a:t>
            </a:r>
            <a:r>
              <a:rPr lang="ru-RU" sz="1000" i="1" dirty="0" smtClean="0">
                <a:latin typeface="Montserrat Medium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особенно мальчик, </a:t>
            </a:r>
            <a:r>
              <a:rPr lang="ru-RU" sz="1000" i="1" dirty="0">
                <a:latin typeface="Montserrat Medium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 мое сердце сжимается от страха потерять его. Он ведет себя также, как и его отец перед самым отъездом. Сидит один, молча уставившись в одну точку. Тогда  сын только-только развелся с женой, и я думала, что его состояние связано с переживаниями развода. Много позже я узнала, что сын, не подозревая того, общался в интернете с вербовщиками и попал под их влияние. Сейчас воспитывая внуков, я боюсь что-то упустить, боюсь их потерять. Меня преследует страх каждый день и я не знаю, как уберечь их от страшной беды.</a:t>
            </a:r>
          </a:p>
        </p:txBody>
      </p:sp>
      <p:sp>
        <p:nvSpPr>
          <p:cNvPr id="15" name="Rectangle 47">
            <a:extLst>
              <a:ext uri="{FF2B5EF4-FFF2-40B4-BE49-F238E27FC236}">
                <a16:creationId xmlns:a16="http://schemas.microsoft.com/office/drawing/2014/main" xmlns="" id="{82F59B28-1353-A74E-A130-43FFDC30AAD2}"/>
              </a:ext>
            </a:extLst>
          </p:cNvPr>
          <p:cNvSpPr/>
          <p:nvPr/>
        </p:nvSpPr>
        <p:spPr>
          <a:xfrm>
            <a:off x="575280" y="6457628"/>
            <a:ext cx="4639263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Полина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Плавинская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41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75280" y="530535"/>
            <a:ext cx="3492000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Сейчас внук </a:t>
            </a:r>
            <a:r>
              <a:rPr lang="ru-RU" sz="1000" dirty="0" err="1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Хижан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учится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медресе в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Грозном, где ученики находятся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 полном государственном обеспечении. Здесь с детьми занимаются лучшие воспитатели, богословы, создающие благоприятные условия для преодоления психологической травмы. Подросток хорошо учится, в медресе особенное внимание уделяется предупреждению ложных идеологий и трактовок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ислама. Подросток понимает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что его отец стал жертвой экстремистов. На выходные мальчик приезжает в село к бабушке и дедушке, где также живет его сестренка.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Девочка тоже учится в сельской школе, легко влилась в школьный коллектив. Бабушка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старается внимательно следить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за успехами внучки. В воспитании детей принимает участие и их родная мать, которая живет и работает в Москве. Она часто звонит им, присылает деньги и забирает их на каникулы. 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405415" y="530535"/>
            <a:ext cx="34920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Про события в Сирии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дети предпочитают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говорить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Хижан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посещает сеансы психотерапии в общественной организации «Женщины за развитие», учится выстраивать доверительные отношения с внуками.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90B1C2-E678-CD47-93CD-CA357B319E56}"/>
              </a:ext>
            </a:extLst>
          </p:cNvPr>
          <p:cNvSpPr txBox="1"/>
          <p:nvPr/>
        </p:nvSpPr>
        <p:spPr>
          <a:xfrm>
            <a:off x="8324753" y="2193326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2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2">
                  <a:lumMod val="75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xmlns="" id="{039152AF-CEFB-F346-A0C1-7C5B79B62C72}"/>
              </a:ext>
            </a:extLst>
          </p:cNvPr>
          <p:cNvSpPr/>
          <p:nvPr/>
        </p:nvSpPr>
        <p:spPr>
          <a:xfrm>
            <a:off x="8239025" y="2498909"/>
            <a:ext cx="3492001" cy="3736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Общественная организация оказывает профессиональную помощь женщинам и девушкам, а также их родственникам, которые пострадали от действий вербовщиков в радикальные и экстремистские организации. В организации работает горячая линия доверия, где можно получить бесплатную помощь и консультацию, если вы сами или ваши родственники подвергаетесь манипуляциям и давлению. </a:t>
            </a:r>
          </a:p>
          <a:p>
            <a:pPr algn="just">
              <a:lnSpc>
                <a:spcPct val="200000"/>
              </a:lnSpc>
            </a:pPr>
            <a:endParaRPr lang="ru-RU" sz="1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5ADBDD2-62E4-1E4F-9A2E-99C9A19DC2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55484" y="5885482"/>
            <a:ext cx="631369" cy="486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617B43-0418-9E45-9966-2FA02677BDEC}"/>
              </a:ext>
            </a:extLst>
          </p:cNvPr>
          <p:cNvSpPr txBox="1"/>
          <p:nvPr/>
        </p:nvSpPr>
        <p:spPr>
          <a:xfrm rot="16200000">
            <a:off x="-2273323" y="3620460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>
                    <a:lumMod val="7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ХИЖАН</a:t>
            </a:r>
          </a:p>
        </p:txBody>
      </p:sp>
      <p:sp>
        <p:nvSpPr>
          <p:cNvPr id="14" name="Rectangle 47">
            <a:extLst>
              <a:ext uri="{FF2B5EF4-FFF2-40B4-BE49-F238E27FC236}">
                <a16:creationId xmlns:a16="http://schemas.microsoft.com/office/drawing/2014/main" xmlns="" id="{07C76FA1-C177-7E48-B9CA-6D06B7DE8149}"/>
              </a:ext>
            </a:extLst>
          </p:cNvPr>
          <p:cNvSpPr/>
          <p:nvPr/>
        </p:nvSpPr>
        <p:spPr>
          <a:xfrm>
            <a:off x="575280" y="6457628"/>
            <a:ext cx="4639263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На фото –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Либкан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Базаева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основатель АНО «Женщины за развитие»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D83A494-260E-C44A-B412-F68DC99ED9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4555799" y="2255239"/>
            <a:ext cx="3249943" cy="3979862"/>
          </a:xfrm>
        </p:spPr>
      </p:pic>
    </p:spTree>
    <p:extLst>
      <p:ext uri="{BB962C8B-B14F-4D97-AF65-F5344CB8AC3E}">
        <p14:creationId xmlns:p14="http://schemas.microsoft.com/office/powerpoint/2010/main" val="1692855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61FD4F-79C6-7C4D-ACBE-B9EC2436C4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95AF3BB-0475-B74B-A571-BC6BB124A52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47">
            <a:extLst>
              <a:ext uri="{FF2B5EF4-FFF2-40B4-BE49-F238E27FC236}">
                <a16:creationId xmlns:a16="http://schemas.microsoft.com/office/drawing/2014/main" xmlns="" id="{3B470577-CE66-A343-8DFC-C56DA2904D9E}"/>
              </a:ext>
            </a:extLst>
          </p:cNvPr>
          <p:cNvSpPr/>
          <p:nvPr/>
        </p:nvSpPr>
        <p:spPr>
          <a:xfrm>
            <a:off x="6712891" y="2596809"/>
            <a:ext cx="4761021" cy="1726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АВТОНОМНАЯ НЕКОММЕРЧЕСКАЯ ОРГАНИЗАЦИЯ</a:t>
            </a:r>
          </a:p>
          <a:p>
            <a:pPr>
              <a:lnSpc>
                <a:spcPct val="150000"/>
              </a:lnSpc>
            </a:pPr>
            <a:r>
              <a:rPr lang="ru-RU" sz="9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СОЦИАЛЬНЫХ ПРОЕКТОВ </a:t>
            </a:r>
          </a:p>
          <a:p>
            <a:pPr>
              <a:lnSpc>
                <a:spcPct val="150000"/>
              </a:lnSpc>
            </a:pPr>
            <a:endParaRPr lang="ru-RU" sz="9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900" spc="300" dirty="0">
                <a:solidFill>
                  <a:schemeClr val="accent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ТЕЛЕФОН ГОРЯЧЕЙ ЛИНИИ </a:t>
            </a:r>
          </a:p>
          <a:p>
            <a:pPr>
              <a:lnSpc>
                <a:spcPct val="150000"/>
              </a:lnSpc>
            </a:pPr>
            <a:r>
              <a:rPr lang="ru-RU" sz="900" spc="300" dirty="0">
                <a:solidFill>
                  <a:schemeClr val="accent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8 800 550 23 95</a:t>
            </a:r>
          </a:p>
          <a:p>
            <a:pPr>
              <a:lnSpc>
                <a:spcPct val="150000"/>
              </a:lnSpc>
            </a:pPr>
            <a:endParaRPr lang="ru-RU" sz="9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accent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WOMENFD.COM</a:t>
            </a:r>
            <a:r>
              <a:rPr lang="ru-RU" sz="900" dirty="0">
                <a:solidFill>
                  <a:schemeClr val="accent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9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4"/>
              </a:rPr>
              <a:t>BAZAEVA@MAIL.RU</a:t>
            </a:r>
            <a:r>
              <a:rPr lang="ru-RU" sz="9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US" sz="900" dirty="0">
              <a:solidFill>
                <a:schemeClr val="accent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4AD977E-C1D3-410E-A411-CCBD1520DBBF}"/>
              </a:ext>
            </a:extLst>
          </p:cNvPr>
          <p:cNvSpPr txBox="1"/>
          <p:nvPr/>
        </p:nvSpPr>
        <p:spPr>
          <a:xfrm>
            <a:off x="6712891" y="1647606"/>
            <a:ext cx="54791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dirty="0">
                <a:latin typeface="Mojito Web" panose="03060502030407070403" pitchFamily="66" charset="0"/>
                <a:ea typeface="Mojito Web" panose="03060502030407070403" pitchFamily="66" charset="0"/>
              </a:rPr>
              <a:t>Женщины за развитие</a:t>
            </a:r>
            <a:endParaRPr lang="en-US" sz="48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B8B38DA-4A95-3C40-836C-A5D1224A71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78285" y="1098679"/>
            <a:ext cx="1077735" cy="830572"/>
          </a:xfrm>
          <a:prstGeom prst="rect">
            <a:avLst/>
          </a:prstGeom>
        </p:spPr>
      </p:pic>
      <p:sp>
        <p:nvSpPr>
          <p:cNvPr id="12" name="Rectangle 47">
            <a:extLst>
              <a:ext uri="{FF2B5EF4-FFF2-40B4-BE49-F238E27FC236}">
                <a16:creationId xmlns:a16="http://schemas.microsoft.com/office/drawing/2014/main" xmlns="" id="{78724365-A20F-9F4A-A2E3-B43C7B8CB761}"/>
              </a:ext>
            </a:extLst>
          </p:cNvPr>
          <p:cNvSpPr/>
          <p:nvPr/>
        </p:nvSpPr>
        <p:spPr>
          <a:xfrm>
            <a:off x="6712891" y="5069237"/>
            <a:ext cx="4639263" cy="899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tx2"/>
                </a:solidFill>
                <a:latin typeface="Montserrat Medium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364028, Чеченская республика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tx2"/>
                </a:solidFill>
                <a:latin typeface="Montserrat Medium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Грозный, ул.  имени И.И. </a:t>
            </a:r>
            <a:r>
              <a:rPr lang="ru-RU" sz="900" dirty="0" err="1">
                <a:solidFill>
                  <a:schemeClr val="tx2"/>
                </a:solidFill>
                <a:latin typeface="Montserrat Medium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Бисултанова</a:t>
            </a:r>
            <a:r>
              <a:rPr lang="ru-RU" sz="900" dirty="0">
                <a:solidFill>
                  <a:schemeClr val="tx2"/>
                </a:solidFill>
                <a:latin typeface="Montserrat Medium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103а</a:t>
            </a:r>
          </a:p>
          <a:p>
            <a:pPr>
              <a:lnSpc>
                <a:spcPct val="150000"/>
              </a:lnSpc>
            </a:pPr>
            <a:endParaRPr lang="ru-RU" sz="900" dirty="0">
              <a:solidFill>
                <a:schemeClr val="bg2"/>
              </a:solidFill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bg2"/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ИНН 2016999127             КПП 201601001	ЕГРЮЛ   1132000000550</a:t>
            </a:r>
          </a:p>
        </p:txBody>
      </p:sp>
      <p:sp>
        <p:nvSpPr>
          <p:cNvPr id="13" name="Rectangle 47">
            <a:extLst>
              <a:ext uri="{FF2B5EF4-FFF2-40B4-BE49-F238E27FC236}">
                <a16:creationId xmlns:a16="http://schemas.microsoft.com/office/drawing/2014/main" xmlns="" id="{76D3A4CB-378E-C040-A98E-A412026299D6}"/>
              </a:ext>
            </a:extLst>
          </p:cNvPr>
          <p:cNvSpPr/>
          <p:nvPr/>
        </p:nvSpPr>
        <p:spPr>
          <a:xfrm>
            <a:off x="6712890" y="6240652"/>
            <a:ext cx="4639263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2"/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Иллюстрации – авторов Такие Дела</a:t>
            </a:r>
            <a:r>
              <a:rPr lang="en-US" sz="800" dirty="0">
                <a:solidFill>
                  <a:schemeClr val="bg2"/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;</a:t>
            </a:r>
            <a:r>
              <a:rPr lang="ru-RU" sz="800" dirty="0">
                <a:solidFill>
                  <a:schemeClr val="bg2"/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фото  – Unsplash, </a:t>
            </a:r>
            <a:r>
              <a:rPr lang="en-US" sz="800" dirty="0" err="1">
                <a:solidFill>
                  <a:schemeClr val="bg2"/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Depositphotos</a:t>
            </a:r>
            <a:r>
              <a:rPr lang="ru-RU" sz="800" dirty="0">
                <a:solidFill>
                  <a:schemeClr val="bg2"/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0485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280394"/>
            <a:ext cx="3492000" cy="626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 прибытии в Турцию она в банке расплатилась и с проводником. За такую относительно безопасную переправку Зумруд заплатила сумму в четыре раза больше, чем обычно платят проводникам на этом маршруте.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рискнув прилететь на самолете в Россию, Зумруд с детьми добиралась домой в Дагестан окольными путями через всю Турцию и Азербайджан. После эмоциональной встречи с родными дома, начались проблемные будни. При общении с дочерью по телефону, пока она находилась в Сирии, мать не рассказывала ей, насколько плохо обстоят дела в семье.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После их отъезда начались периодические визиты в дом представителей правоохранительных органов. Старшим братьям, двое из которых работали в правоохранительной системе, другие в госструктурах, пришлось уволиться с работы. Отцу пришлось продать свой бизнес, чтобы заплатить проводнику за переправку дочери и внуков. Вскоре он вообще ушел из семьи и теперь живет отдельно с другой женой.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298567" y="287369"/>
            <a:ext cx="34920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После приезда начались проблемы и с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родителями погибшего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мужа,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которые требовали, чтобы им отдали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детей, так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как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их единственный сын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так нелепо погиб 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по вине </a:t>
            </a:r>
            <a:r>
              <a:rPr lang="ru-RU" sz="1000" dirty="0" err="1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Зумруд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. Ее саму они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видеть у себя </a:t>
            </a:r>
            <a:r>
              <a:rPr lang="ru-RU" sz="1000" dirty="0" smtClean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больше 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не захотели.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E842E5-6C0D-214A-9422-24FCAC5AA8FA}"/>
              </a:ext>
            </a:extLst>
          </p:cNvPr>
          <p:cNvSpPr txBox="1"/>
          <p:nvPr/>
        </p:nvSpPr>
        <p:spPr>
          <a:xfrm>
            <a:off x="8096468" y="3736611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E5D1E17-743B-C242-BA2F-24F03E276A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4675" y="2100263"/>
            <a:ext cx="3319463" cy="4429125"/>
          </a:xfr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FBC2CCB2-E40C-EC45-AC36-C4E7E7BBEA9D}"/>
              </a:ext>
            </a:extLst>
          </p:cNvPr>
          <p:cNvSpPr/>
          <p:nvPr/>
        </p:nvSpPr>
        <p:spPr>
          <a:xfrm>
            <a:off x="8028911" y="287369"/>
            <a:ext cx="3492000" cy="211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Зумруд сама попала в капкан, когда ее же убеждения используются против нее. С одной стороны, по религии, которой она продолжает строго придерживаться, она обязана отдать мальчиков на воспитание родне мужа. С другой стороны, дети сейчас для нее это тот якорь, который удерживает ее на плаву и придает сил жить дальше.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9DB1EA-995E-E24D-94DD-E722891595CF}"/>
              </a:ext>
            </a:extLst>
          </p:cNvPr>
          <p:cNvSpPr txBox="1"/>
          <p:nvPr/>
        </p:nvSpPr>
        <p:spPr>
          <a:xfrm rot="16200000">
            <a:off x="-2305981" y="3911263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ЗУМРУД</a:t>
            </a:r>
          </a:p>
        </p:txBody>
      </p:sp>
      <p:sp>
        <p:nvSpPr>
          <p:cNvPr id="14" name="Rectangle 47">
            <a:extLst>
              <a:ext uri="{FF2B5EF4-FFF2-40B4-BE49-F238E27FC236}">
                <a16:creationId xmlns:a16="http://schemas.microsoft.com/office/drawing/2014/main" xmlns="" id="{0D238394-47DF-A149-AD86-AA636FDA2609}"/>
              </a:ext>
            </a:extLst>
          </p:cNvPr>
          <p:cNvSpPr/>
          <p:nvPr/>
        </p:nvSpPr>
        <p:spPr>
          <a:xfrm>
            <a:off x="8028910" y="4042194"/>
            <a:ext cx="3492001" cy="2504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Организация «Женщины за развитие» оказывает профессиональную помощь женщинам и девушкам,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 также их родственникам, которые пострадали от действий вербовщиков в радикальные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и экстремистские организации. </a:t>
            </a:r>
          </a:p>
          <a:p>
            <a:pPr>
              <a:lnSpc>
                <a:spcPct val="200000"/>
              </a:lnSpc>
            </a:pPr>
            <a:endParaRPr lang="ru-RU" sz="1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1A16E2-6468-CC49-8D71-F70A1C0D3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96559" y="3067565"/>
            <a:ext cx="631369" cy="48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7222F9A-0956-644F-B369-D9B5D323EF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518" y="2145"/>
            <a:ext cx="5280029" cy="6858000"/>
          </a:xfr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F30480E-FA81-8A42-8810-7EF45C12ECFA}"/>
              </a:ext>
            </a:extLst>
          </p:cNvPr>
          <p:cNvSpPr/>
          <p:nvPr/>
        </p:nvSpPr>
        <p:spPr>
          <a:xfrm>
            <a:off x="709134" y="-17885"/>
            <a:ext cx="5280029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E4D4DEF-72A0-40FC-8E36-A6C72369CE83}"/>
              </a:ext>
            </a:extLst>
          </p:cNvPr>
          <p:cNvSpPr/>
          <p:nvPr/>
        </p:nvSpPr>
        <p:spPr>
          <a:xfrm>
            <a:off x="5223948" y="3568939"/>
            <a:ext cx="956040" cy="33112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E0A35D-B3B6-4DD7-A636-114BDB458285}"/>
              </a:ext>
            </a:extLst>
          </p:cNvPr>
          <p:cNvSpPr txBox="1"/>
          <p:nvPr/>
        </p:nvSpPr>
        <p:spPr>
          <a:xfrm>
            <a:off x="7191314" y="717195"/>
            <a:ext cx="426993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600" dirty="0">
                <a:latin typeface="Mojito Web" panose="03060502030407070403" pitchFamily="66" charset="0"/>
                <a:ea typeface="Mojito Web" panose="03060502030407070403" pitchFamily="66" charset="0"/>
              </a:rPr>
              <a:t>Лилии</a:t>
            </a:r>
            <a:endParaRPr lang="en-US" sz="199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EBC28161-8C56-4A89-8363-53140677A709}"/>
              </a:ext>
            </a:extLst>
          </p:cNvPr>
          <p:cNvSpPr txBox="1">
            <a:spLocks/>
          </p:cNvSpPr>
          <p:nvPr/>
        </p:nvSpPr>
        <p:spPr>
          <a:xfrm>
            <a:off x="6885371" y="2867358"/>
            <a:ext cx="3107639" cy="21261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1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О том, что они находятся в Сирии, она поняла не сразу, а только когда ей об этом сообщил муж.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36C4CEE1-DCDE-40DB-B2CB-2491534FE88D}"/>
              </a:ext>
            </a:extLst>
          </p:cNvPr>
          <p:cNvSpPr/>
          <p:nvPr/>
        </p:nvSpPr>
        <p:spPr>
          <a:xfrm>
            <a:off x="6398060" y="2050591"/>
            <a:ext cx="4639311" cy="380068"/>
          </a:xfrm>
          <a:custGeom>
            <a:avLst/>
            <a:gdLst>
              <a:gd name="connsiteX0" fmla="*/ 197989 w 4721193"/>
              <a:gd name="connsiteY0" fmla="*/ 366376 h 366376"/>
              <a:gd name="connsiteX1" fmla="*/ 17880 w 4721193"/>
              <a:gd name="connsiteY1" fmla="*/ 324812 h 366376"/>
              <a:gd name="connsiteX2" fmla="*/ 585916 w 4721193"/>
              <a:gd name="connsiteY2" fmla="*/ 227830 h 366376"/>
              <a:gd name="connsiteX3" fmla="*/ 2345443 w 4721193"/>
              <a:gd name="connsiteY3" fmla="*/ 116994 h 366376"/>
              <a:gd name="connsiteX4" fmla="*/ 2109916 w 4721193"/>
              <a:gd name="connsiteY4" fmla="*/ 227830 h 366376"/>
              <a:gd name="connsiteX5" fmla="*/ 2123770 w 4721193"/>
              <a:gd name="connsiteY5" fmla="*/ 33867 h 366376"/>
              <a:gd name="connsiteX6" fmla="*/ 4063407 w 4721193"/>
              <a:gd name="connsiteY6" fmla="*/ 6157 h 366376"/>
              <a:gd name="connsiteX7" fmla="*/ 4659152 w 4721193"/>
              <a:gd name="connsiteY7" fmla="*/ 103139 h 366376"/>
              <a:gd name="connsiteX8" fmla="*/ 4673007 w 4721193"/>
              <a:gd name="connsiteY8" fmla="*/ 103139 h 366376"/>
              <a:gd name="connsiteX0" fmla="*/ 197989 w 4721193"/>
              <a:gd name="connsiteY0" fmla="*/ 366376 h 366376"/>
              <a:gd name="connsiteX1" fmla="*/ 17880 w 4721193"/>
              <a:gd name="connsiteY1" fmla="*/ 324812 h 366376"/>
              <a:gd name="connsiteX2" fmla="*/ 585916 w 4721193"/>
              <a:gd name="connsiteY2" fmla="*/ 227830 h 366376"/>
              <a:gd name="connsiteX3" fmla="*/ 2345443 w 4721193"/>
              <a:gd name="connsiteY3" fmla="*/ 116994 h 366376"/>
              <a:gd name="connsiteX4" fmla="*/ 2109916 w 4721193"/>
              <a:gd name="connsiteY4" fmla="*/ 227830 h 366376"/>
              <a:gd name="connsiteX5" fmla="*/ 2123770 w 4721193"/>
              <a:gd name="connsiteY5" fmla="*/ 33867 h 366376"/>
              <a:gd name="connsiteX6" fmla="*/ 4063407 w 4721193"/>
              <a:gd name="connsiteY6" fmla="*/ 6157 h 366376"/>
              <a:gd name="connsiteX7" fmla="*/ 4659152 w 4721193"/>
              <a:gd name="connsiteY7" fmla="*/ 103139 h 366376"/>
              <a:gd name="connsiteX8" fmla="*/ 4673007 w 4721193"/>
              <a:gd name="connsiteY8" fmla="*/ 103139 h 366376"/>
              <a:gd name="connsiteX0" fmla="*/ 197989 w 4721193"/>
              <a:gd name="connsiteY0" fmla="*/ 366376 h 366376"/>
              <a:gd name="connsiteX1" fmla="*/ 17880 w 4721193"/>
              <a:gd name="connsiteY1" fmla="*/ 324812 h 366376"/>
              <a:gd name="connsiteX2" fmla="*/ 585916 w 4721193"/>
              <a:gd name="connsiteY2" fmla="*/ 227830 h 366376"/>
              <a:gd name="connsiteX3" fmla="*/ 2345443 w 4721193"/>
              <a:gd name="connsiteY3" fmla="*/ 116994 h 366376"/>
              <a:gd name="connsiteX4" fmla="*/ 2109916 w 4721193"/>
              <a:gd name="connsiteY4" fmla="*/ 227830 h 366376"/>
              <a:gd name="connsiteX5" fmla="*/ 2123770 w 4721193"/>
              <a:gd name="connsiteY5" fmla="*/ 33867 h 366376"/>
              <a:gd name="connsiteX6" fmla="*/ 4063407 w 4721193"/>
              <a:gd name="connsiteY6" fmla="*/ 6157 h 366376"/>
              <a:gd name="connsiteX7" fmla="*/ 4659152 w 4721193"/>
              <a:gd name="connsiteY7" fmla="*/ 103139 h 366376"/>
              <a:gd name="connsiteX8" fmla="*/ 4673007 w 4721193"/>
              <a:gd name="connsiteY8" fmla="*/ 103139 h 366376"/>
              <a:gd name="connsiteX0" fmla="*/ 197989 w 4721193"/>
              <a:gd name="connsiteY0" fmla="*/ 366376 h 366376"/>
              <a:gd name="connsiteX1" fmla="*/ 17880 w 4721193"/>
              <a:gd name="connsiteY1" fmla="*/ 324812 h 366376"/>
              <a:gd name="connsiteX2" fmla="*/ 585916 w 4721193"/>
              <a:gd name="connsiteY2" fmla="*/ 227830 h 366376"/>
              <a:gd name="connsiteX3" fmla="*/ 2345443 w 4721193"/>
              <a:gd name="connsiteY3" fmla="*/ 116994 h 366376"/>
              <a:gd name="connsiteX4" fmla="*/ 2109916 w 4721193"/>
              <a:gd name="connsiteY4" fmla="*/ 227830 h 366376"/>
              <a:gd name="connsiteX5" fmla="*/ 2123770 w 4721193"/>
              <a:gd name="connsiteY5" fmla="*/ 33867 h 366376"/>
              <a:gd name="connsiteX6" fmla="*/ 4063407 w 4721193"/>
              <a:gd name="connsiteY6" fmla="*/ 6157 h 366376"/>
              <a:gd name="connsiteX7" fmla="*/ 4659152 w 4721193"/>
              <a:gd name="connsiteY7" fmla="*/ 103139 h 366376"/>
              <a:gd name="connsiteX8" fmla="*/ 4673007 w 4721193"/>
              <a:gd name="connsiteY8" fmla="*/ 103139 h 366376"/>
              <a:gd name="connsiteX0" fmla="*/ 197989 w 4721193"/>
              <a:gd name="connsiteY0" fmla="*/ 366376 h 366376"/>
              <a:gd name="connsiteX1" fmla="*/ 17880 w 4721193"/>
              <a:gd name="connsiteY1" fmla="*/ 324812 h 366376"/>
              <a:gd name="connsiteX2" fmla="*/ 585916 w 4721193"/>
              <a:gd name="connsiteY2" fmla="*/ 227830 h 366376"/>
              <a:gd name="connsiteX3" fmla="*/ 2511698 w 4721193"/>
              <a:gd name="connsiteY3" fmla="*/ 101008 h 366376"/>
              <a:gd name="connsiteX4" fmla="*/ 2109916 w 4721193"/>
              <a:gd name="connsiteY4" fmla="*/ 227830 h 366376"/>
              <a:gd name="connsiteX5" fmla="*/ 2123770 w 4721193"/>
              <a:gd name="connsiteY5" fmla="*/ 33867 h 366376"/>
              <a:gd name="connsiteX6" fmla="*/ 4063407 w 4721193"/>
              <a:gd name="connsiteY6" fmla="*/ 6157 h 366376"/>
              <a:gd name="connsiteX7" fmla="*/ 4659152 w 4721193"/>
              <a:gd name="connsiteY7" fmla="*/ 103139 h 366376"/>
              <a:gd name="connsiteX8" fmla="*/ 4673007 w 4721193"/>
              <a:gd name="connsiteY8" fmla="*/ 103139 h 366376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511698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511698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511698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208385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208385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65502 h 365502"/>
              <a:gd name="connsiteX1" fmla="*/ 17880 w 4721193"/>
              <a:gd name="connsiteY1" fmla="*/ 323938 h 365502"/>
              <a:gd name="connsiteX2" fmla="*/ 585916 w 4721193"/>
              <a:gd name="connsiteY2" fmla="*/ 226956 h 365502"/>
              <a:gd name="connsiteX3" fmla="*/ 2208385 w 4721193"/>
              <a:gd name="connsiteY3" fmla="*/ 100134 h 365502"/>
              <a:gd name="connsiteX4" fmla="*/ 2122705 w 4721193"/>
              <a:gd name="connsiteY4" fmla="*/ 201378 h 365502"/>
              <a:gd name="connsiteX5" fmla="*/ 2123770 w 4721193"/>
              <a:gd name="connsiteY5" fmla="*/ 32993 h 365502"/>
              <a:gd name="connsiteX6" fmla="*/ 4063407 w 4721193"/>
              <a:gd name="connsiteY6" fmla="*/ 5283 h 365502"/>
              <a:gd name="connsiteX7" fmla="*/ 4659152 w 4721193"/>
              <a:gd name="connsiteY7" fmla="*/ 102265 h 365502"/>
              <a:gd name="connsiteX8" fmla="*/ 4673007 w 4721193"/>
              <a:gd name="connsiteY8" fmla="*/ 102265 h 365502"/>
              <a:gd name="connsiteX0" fmla="*/ 197989 w 4721193"/>
              <a:gd name="connsiteY0" fmla="*/ 378405 h 378405"/>
              <a:gd name="connsiteX1" fmla="*/ 17880 w 4721193"/>
              <a:gd name="connsiteY1" fmla="*/ 336841 h 378405"/>
              <a:gd name="connsiteX2" fmla="*/ 585916 w 4721193"/>
              <a:gd name="connsiteY2" fmla="*/ 239859 h 378405"/>
              <a:gd name="connsiteX3" fmla="*/ 2208385 w 4721193"/>
              <a:gd name="connsiteY3" fmla="*/ 113037 h 378405"/>
              <a:gd name="connsiteX4" fmla="*/ 2122705 w 4721193"/>
              <a:gd name="connsiteY4" fmla="*/ 214281 h 378405"/>
              <a:gd name="connsiteX5" fmla="*/ 2262045 w 4721193"/>
              <a:gd name="connsiteY5" fmla="*/ 19133 h 378405"/>
              <a:gd name="connsiteX6" fmla="*/ 4063407 w 4721193"/>
              <a:gd name="connsiteY6" fmla="*/ 18186 h 378405"/>
              <a:gd name="connsiteX7" fmla="*/ 4659152 w 4721193"/>
              <a:gd name="connsiteY7" fmla="*/ 115168 h 378405"/>
              <a:gd name="connsiteX8" fmla="*/ 4673007 w 4721193"/>
              <a:gd name="connsiteY8" fmla="*/ 115168 h 378405"/>
              <a:gd name="connsiteX0" fmla="*/ 197989 w 4721193"/>
              <a:gd name="connsiteY0" fmla="*/ 361299 h 361299"/>
              <a:gd name="connsiteX1" fmla="*/ 17880 w 4721193"/>
              <a:gd name="connsiteY1" fmla="*/ 319735 h 361299"/>
              <a:gd name="connsiteX2" fmla="*/ 585916 w 4721193"/>
              <a:gd name="connsiteY2" fmla="*/ 222753 h 361299"/>
              <a:gd name="connsiteX3" fmla="*/ 2208385 w 4721193"/>
              <a:gd name="connsiteY3" fmla="*/ 95931 h 361299"/>
              <a:gd name="connsiteX4" fmla="*/ 2122705 w 4721193"/>
              <a:gd name="connsiteY4" fmla="*/ 197175 h 361299"/>
              <a:gd name="connsiteX5" fmla="*/ 2034560 w 4721193"/>
              <a:gd name="connsiteY5" fmla="*/ 55553 h 361299"/>
              <a:gd name="connsiteX6" fmla="*/ 4063407 w 4721193"/>
              <a:gd name="connsiteY6" fmla="*/ 1080 h 361299"/>
              <a:gd name="connsiteX7" fmla="*/ 4659152 w 4721193"/>
              <a:gd name="connsiteY7" fmla="*/ 98062 h 361299"/>
              <a:gd name="connsiteX8" fmla="*/ 4673007 w 4721193"/>
              <a:gd name="connsiteY8" fmla="*/ 98062 h 361299"/>
              <a:gd name="connsiteX0" fmla="*/ 197989 w 4721193"/>
              <a:gd name="connsiteY0" fmla="*/ 361202 h 361202"/>
              <a:gd name="connsiteX1" fmla="*/ 17880 w 4721193"/>
              <a:gd name="connsiteY1" fmla="*/ 319638 h 361202"/>
              <a:gd name="connsiteX2" fmla="*/ 585916 w 4721193"/>
              <a:gd name="connsiteY2" fmla="*/ 222656 h 361202"/>
              <a:gd name="connsiteX3" fmla="*/ 2208385 w 4721193"/>
              <a:gd name="connsiteY3" fmla="*/ 95834 h 361202"/>
              <a:gd name="connsiteX4" fmla="*/ 2122705 w 4721193"/>
              <a:gd name="connsiteY4" fmla="*/ 174776 h 361202"/>
              <a:gd name="connsiteX5" fmla="*/ 2034560 w 4721193"/>
              <a:gd name="connsiteY5" fmla="*/ 55456 h 361202"/>
              <a:gd name="connsiteX6" fmla="*/ 4063407 w 4721193"/>
              <a:gd name="connsiteY6" fmla="*/ 983 h 361202"/>
              <a:gd name="connsiteX7" fmla="*/ 4659152 w 4721193"/>
              <a:gd name="connsiteY7" fmla="*/ 97965 h 361202"/>
              <a:gd name="connsiteX8" fmla="*/ 4673007 w 4721193"/>
              <a:gd name="connsiteY8" fmla="*/ 97965 h 361202"/>
              <a:gd name="connsiteX0" fmla="*/ 197989 w 4721193"/>
              <a:gd name="connsiteY0" fmla="*/ 386362 h 386362"/>
              <a:gd name="connsiteX1" fmla="*/ 17880 w 4721193"/>
              <a:gd name="connsiteY1" fmla="*/ 344798 h 386362"/>
              <a:gd name="connsiteX2" fmla="*/ 585916 w 4721193"/>
              <a:gd name="connsiteY2" fmla="*/ 247816 h 386362"/>
              <a:gd name="connsiteX3" fmla="*/ 2208385 w 4721193"/>
              <a:gd name="connsiteY3" fmla="*/ 120994 h 386362"/>
              <a:gd name="connsiteX4" fmla="*/ 2122705 w 4721193"/>
              <a:gd name="connsiteY4" fmla="*/ 199936 h 386362"/>
              <a:gd name="connsiteX5" fmla="*/ 2021179 w 4721193"/>
              <a:gd name="connsiteY5" fmla="*/ 13708 h 386362"/>
              <a:gd name="connsiteX6" fmla="*/ 4063407 w 4721193"/>
              <a:gd name="connsiteY6" fmla="*/ 26143 h 386362"/>
              <a:gd name="connsiteX7" fmla="*/ 4659152 w 4721193"/>
              <a:gd name="connsiteY7" fmla="*/ 123125 h 386362"/>
              <a:gd name="connsiteX8" fmla="*/ 4673007 w 4721193"/>
              <a:gd name="connsiteY8" fmla="*/ 123125 h 386362"/>
              <a:gd name="connsiteX0" fmla="*/ 197989 w 4721193"/>
              <a:gd name="connsiteY0" fmla="*/ 386362 h 386362"/>
              <a:gd name="connsiteX1" fmla="*/ 17880 w 4721193"/>
              <a:gd name="connsiteY1" fmla="*/ 344798 h 386362"/>
              <a:gd name="connsiteX2" fmla="*/ 585916 w 4721193"/>
              <a:gd name="connsiteY2" fmla="*/ 247816 h 386362"/>
              <a:gd name="connsiteX3" fmla="*/ 2203925 w 4721193"/>
              <a:gd name="connsiteY3" fmla="*/ 76389 h 386362"/>
              <a:gd name="connsiteX4" fmla="*/ 2122705 w 4721193"/>
              <a:gd name="connsiteY4" fmla="*/ 199936 h 386362"/>
              <a:gd name="connsiteX5" fmla="*/ 2021179 w 4721193"/>
              <a:gd name="connsiteY5" fmla="*/ 13708 h 386362"/>
              <a:gd name="connsiteX6" fmla="*/ 4063407 w 4721193"/>
              <a:gd name="connsiteY6" fmla="*/ 26143 h 386362"/>
              <a:gd name="connsiteX7" fmla="*/ 4659152 w 4721193"/>
              <a:gd name="connsiteY7" fmla="*/ 123125 h 386362"/>
              <a:gd name="connsiteX8" fmla="*/ 4673007 w 4721193"/>
              <a:gd name="connsiteY8" fmla="*/ 123125 h 386362"/>
              <a:gd name="connsiteX0" fmla="*/ 197989 w 4721193"/>
              <a:gd name="connsiteY0" fmla="*/ 386362 h 386362"/>
              <a:gd name="connsiteX1" fmla="*/ 17880 w 4721193"/>
              <a:gd name="connsiteY1" fmla="*/ 344798 h 386362"/>
              <a:gd name="connsiteX2" fmla="*/ 585916 w 4721193"/>
              <a:gd name="connsiteY2" fmla="*/ 247816 h 386362"/>
              <a:gd name="connsiteX3" fmla="*/ 2203925 w 4721193"/>
              <a:gd name="connsiteY3" fmla="*/ 76389 h 386362"/>
              <a:gd name="connsiteX4" fmla="*/ 2122705 w 4721193"/>
              <a:gd name="connsiteY4" fmla="*/ 199936 h 386362"/>
              <a:gd name="connsiteX5" fmla="*/ 2021179 w 4721193"/>
              <a:gd name="connsiteY5" fmla="*/ 13708 h 386362"/>
              <a:gd name="connsiteX6" fmla="*/ 4063407 w 4721193"/>
              <a:gd name="connsiteY6" fmla="*/ 26143 h 386362"/>
              <a:gd name="connsiteX7" fmla="*/ 4659152 w 4721193"/>
              <a:gd name="connsiteY7" fmla="*/ 123125 h 386362"/>
              <a:gd name="connsiteX8" fmla="*/ 4673007 w 4721193"/>
              <a:gd name="connsiteY8" fmla="*/ 123125 h 386362"/>
              <a:gd name="connsiteX0" fmla="*/ 197989 w 4726707"/>
              <a:gd name="connsiteY0" fmla="*/ 380554 h 380554"/>
              <a:gd name="connsiteX1" fmla="*/ 17880 w 4726707"/>
              <a:gd name="connsiteY1" fmla="*/ 338990 h 380554"/>
              <a:gd name="connsiteX2" fmla="*/ 585916 w 4726707"/>
              <a:gd name="connsiteY2" fmla="*/ 242008 h 380554"/>
              <a:gd name="connsiteX3" fmla="*/ 2203925 w 4726707"/>
              <a:gd name="connsiteY3" fmla="*/ 70581 h 380554"/>
              <a:gd name="connsiteX4" fmla="*/ 2122705 w 4726707"/>
              <a:gd name="connsiteY4" fmla="*/ 194128 h 380554"/>
              <a:gd name="connsiteX5" fmla="*/ 2021179 w 4726707"/>
              <a:gd name="connsiteY5" fmla="*/ 7900 h 380554"/>
              <a:gd name="connsiteX6" fmla="*/ 3983119 w 4726707"/>
              <a:gd name="connsiteY6" fmla="*/ 42638 h 380554"/>
              <a:gd name="connsiteX7" fmla="*/ 4659152 w 4726707"/>
              <a:gd name="connsiteY7" fmla="*/ 117317 h 380554"/>
              <a:gd name="connsiteX8" fmla="*/ 4673007 w 4726707"/>
              <a:gd name="connsiteY8" fmla="*/ 117317 h 380554"/>
              <a:gd name="connsiteX0" fmla="*/ 197989 w 4716964"/>
              <a:gd name="connsiteY0" fmla="*/ 380554 h 380554"/>
              <a:gd name="connsiteX1" fmla="*/ 17880 w 4716964"/>
              <a:gd name="connsiteY1" fmla="*/ 338990 h 380554"/>
              <a:gd name="connsiteX2" fmla="*/ 585916 w 4716964"/>
              <a:gd name="connsiteY2" fmla="*/ 242008 h 380554"/>
              <a:gd name="connsiteX3" fmla="*/ 2203925 w 4716964"/>
              <a:gd name="connsiteY3" fmla="*/ 70581 h 380554"/>
              <a:gd name="connsiteX4" fmla="*/ 2122705 w 4716964"/>
              <a:gd name="connsiteY4" fmla="*/ 194128 h 380554"/>
              <a:gd name="connsiteX5" fmla="*/ 2021179 w 4716964"/>
              <a:gd name="connsiteY5" fmla="*/ 7900 h 380554"/>
              <a:gd name="connsiteX6" fmla="*/ 3983119 w 4716964"/>
              <a:gd name="connsiteY6" fmla="*/ 42638 h 380554"/>
              <a:gd name="connsiteX7" fmla="*/ 4659152 w 4716964"/>
              <a:gd name="connsiteY7" fmla="*/ 117317 h 380554"/>
              <a:gd name="connsiteX8" fmla="*/ 4650705 w 4716964"/>
              <a:gd name="connsiteY8" fmla="*/ 224369 h 380554"/>
              <a:gd name="connsiteX0" fmla="*/ 197989 w 4686660"/>
              <a:gd name="connsiteY0" fmla="*/ 379703 h 379703"/>
              <a:gd name="connsiteX1" fmla="*/ 17880 w 4686660"/>
              <a:gd name="connsiteY1" fmla="*/ 338139 h 379703"/>
              <a:gd name="connsiteX2" fmla="*/ 585916 w 4686660"/>
              <a:gd name="connsiteY2" fmla="*/ 241157 h 379703"/>
              <a:gd name="connsiteX3" fmla="*/ 2203925 w 4686660"/>
              <a:gd name="connsiteY3" fmla="*/ 69730 h 379703"/>
              <a:gd name="connsiteX4" fmla="*/ 2122705 w 4686660"/>
              <a:gd name="connsiteY4" fmla="*/ 193277 h 379703"/>
              <a:gd name="connsiteX5" fmla="*/ 2021179 w 4686660"/>
              <a:gd name="connsiteY5" fmla="*/ 7049 h 379703"/>
              <a:gd name="connsiteX6" fmla="*/ 3983119 w 4686660"/>
              <a:gd name="connsiteY6" fmla="*/ 41787 h 379703"/>
              <a:gd name="connsiteX7" fmla="*/ 4605626 w 4686660"/>
              <a:gd name="connsiteY7" fmla="*/ 67401 h 379703"/>
              <a:gd name="connsiteX8" fmla="*/ 4650705 w 4686660"/>
              <a:gd name="connsiteY8" fmla="*/ 223518 h 379703"/>
              <a:gd name="connsiteX0" fmla="*/ 197989 w 4743596"/>
              <a:gd name="connsiteY0" fmla="*/ 379703 h 379703"/>
              <a:gd name="connsiteX1" fmla="*/ 17880 w 4743596"/>
              <a:gd name="connsiteY1" fmla="*/ 338139 h 379703"/>
              <a:gd name="connsiteX2" fmla="*/ 585916 w 4743596"/>
              <a:gd name="connsiteY2" fmla="*/ 241157 h 379703"/>
              <a:gd name="connsiteX3" fmla="*/ 2203925 w 4743596"/>
              <a:gd name="connsiteY3" fmla="*/ 69730 h 379703"/>
              <a:gd name="connsiteX4" fmla="*/ 2122705 w 4743596"/>
              <a:gd name="connsiteY4" fmla="*/ 193277 h 379703"/>
              <a:gd name="connsiteX5" fmla="*/ 2021179 w 4743596"/>
              <a:gd name="connsiteY5" fmla="*/ 7049 h 379703"/>
              <a:gd name="connsiteX6" fmla="*/ 3983119 w 4743596"/>
              <a:gd name="connsiteY6" fmla="*/ 41787 h 379703"/>
              <a:gd name="connsiteX7" fmla="*/ 4605626 w 4743596"/>
              <a:gd name="connsiteY7" fmla="*/ 67401 h 379703"/>
              <a:gd name="connsiteX8" fmla="*/ 4726533 w 4743596"/>
              <a:gd name="connsiteY8" fmla="*/ 259202 h 379703"/>
              <a:gd name="connsiteX0" fmla="*/ 197989 w 4734806"/>
              <a:gd name="connsiteY0" fmla="*/ 380068 h 380068"/>
              <a:gd name="connsiteX1" fmla="*/ 17880 w 4734806"/>
              <a:gd name="connsiteY1" fmla="*/ 338504 h 380068"/>
              <a:gd name="connsiteX2" fmla="*/ 585916 w 4734806"/>
              <a:gd name="connsiteY2" fmla="*/ 241522 h 380068"/>
              <a:gd name="connsiteX3" fmla="*/ 2203925 w 4734806"/>
              <a:gd name="connsiteY3" fmla="*/ 70095 h 380068"/>
              <a:gd name="connsiteX4" fmla="*/ 2122705 w 4734806"/>
              <a:gd name="connsiteY4" fmla="*/ 193642 h 380068"/>
              <a:gd name="connsiteX5" fmla="*/ 2021179 w 4734806"/>
              <a:gd name="connsiteY5" fmla="*/ 7414 h 380068"/>
              <a:gd name="connsiteX6" fmla="*/ 3983119 w 4734806"/>
              <a:gd name="connsiteY6" fmla="*/ 42152 h 380068"/>
              <a:gd name="connsiteX7" fmla="*/ 4507495 w 4734806"/>
              <a:gd name="connsiteY7" fmla="*/ 90069 h 380068"/>
              <a:gd name="connsiteX8" fmla="*/ 4726533 w 4734806"/>
              <a:gd name="connsiteY8" fmla="*/ 259567 h 380068"/>
              <a:gd name="connsiteX0" fmla="*/ 197989 w 4639311"/>
              <a:gd name="connsiteY0" fmla="*/ 380068 h 380068"/>
              <a:gd name="connsiteX1" fmla="*/ 17880 w 4639311"/>
              <a:gd name="connsiteY1" fmla="*/ 338504 h 380068"/>
              <a:gd name="connsiteX2" fmla="*/ 585916 w 4639311"/>
              <a:gd name="connsiteY2" fmla="*/ 241522 h 380068"/>
              <a:gd name="connsiteX3" fmla="*/ 2203925 w 4639311"/>
              <a:gd name="connsiteY3" fmla="*/ 70095 h 380068"/>
              <a:gd name="connsiteX4" fmla="*/ 2122705 w 4639311"/>
              <a:gd name="connsiteY4" fmla="*/ 193642 h 380068"/>
              <a:gd name="connsiteX5" fmla="*/ 2021179 w 4639311"/>
              <a:gd name="connsiteY5" fmla="*/ 7414 h 380068"/>
              <a:gd name="connsiteX6" fmla="*/ 3983119 w 4639311"/>
              <a:gd name="connsiteY6" fmla="*/ 42152 h 380068"/>
              <a:gd name="connsiteX7" fmla="*/ 4507495 w 4639311"/>
              <a:gd name="connsiteY7" fmla="*/ 90069 h 380068"/>
              <a:gd name="connsiteX8" fmla="*/ 4623942 w 4639311"/>
              <a:gd name="connsiteY8" fmla="*/ 232804 h 380068"/>
              <a:gd name="connsiteX0" fmla="*/ 197989 w 4639311"/>
              <a:gd name="connsiteY0" fmla="*/ 380068 h 380068"/>
              <a:gd name="connsiteX1" fmla="*/ 17880 w 4639311"/>
              <a:gd name="connsiteY1" fmla="*/ 338504 h 380068"/>
              <a:gd name="connsiteX2" fmla="*/ 585916 w 4639311"/>
              <a:gd name="connsiteY2" fmla="*/ 241522 h 380068"/>
              <a:gd name="connsiteX3" fmla="*/ 2203925 w 4639311"/>
              <a:gd name="connsiteY3" fmla="*/ 70095 h 380068"/>
              <a:gd name="connsiteX4" fmla="*/ 2122705 w 4639311"/>
              <a:gd name="connsiteY4" fmla="*/ 193642 h 380068"/>
              <a:gd name="connsiteX5" fmla="*/ 2021179 w 4639311"/>
              <a:gd name="connsiteY5" fmla="*/ 7414 h 380068"/>
              <a:gd name="connsiteX6" fmla="*/ 3983119 w 4639311"/>
              <a:gd name="connsiteY6" fmla="*/ 42152 h 380068"/>
              <a:gd name="connsiteX7" fmla="*/ 4507495 w 4639311"/>
              <a:gd name="connsiteY7" fmla="*/ 90069 h 380068"/>
              <a:gd name="connsiteX8" fmla="*/ 4623942 w 4639311"/>
              <a:gd name="connsiteY8" fmla="*/ 232804 h 38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9311" h="380068">
                <a:moveTo>
                  <a:pt x="197989" y="380068"/>
                </a:moveTo>
                <a:cubicBezTo>
                  <a:pt x="75607" y="370831"/>
                  <a:pt x="-46774" y="361595"/>
                  <a:pt x="17880" y="338504"/>
                </a:cubicBezTo>
                <a:cubicBezTo>
                  <a:pt x="82534" y="315413"/>
                  <a:pt x="221575" y="286257"/>
                  <a:pt x="585916" y="241522"/>
                </a:cubicBezTo>
                <a:cubicBezTo>
                  <a:pt x="950257" y="196787"/>
                  <a:pt x="2077148" y="46852"/>
                  <a:pt x="2203925" y="70095"/>
                </a:cubicBezTo>
                <a:cubicBezTo>
                  <a:pt x="2330702" y="93338"/>
                  <a:pt x="2179926" y="190708"/>
                  <a:pt x="2122705" y="193642"/>
                </a:cubicBezTo>
                <a:cubicBezTo>
                  <a:pt x="2065484" y="196576"/>
                  <a:pt x="1711110" y="32662"/>
                  <a:pt x="2021179" y="7414"/>
                </a:cubicBezTo>
                <a:cubicBezTo>
                  <a:pt x="2331248" y="-17834"/>
                  <a:pt x="3568733" y="28376"/>
                  <a:pt x="3983119" y="42152"/>
                </a:cubicBezTo>
                <a:cubicBezTo>
                  <a:pt x="4397505" y="55928"/>
                  <a:pt x="4400691" y="58294"/>
                  <a:pt x="4507495" y="90069"/>
                </a:cubicBezTo>
                <a:cubicBezTo>
                  <a:pt x="4614299" y="121844"/>
                  <a:pt x="4667814" y="240886"/>
                  <a:pt x="4623942" y="23280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2F75F1-826C-484A-B395-EAAEC65A1280}"/>
              </a:ext>
            </a:extLst>
          </p:cNvPr>
          <p:cNvSpPr txBox="1"/>
          <p:nvPr/>
        </p:nvSpPr>
        <p:spPr>
          <a:xfrm>
            <a:off x="5404992" y="4757928"/>
            <a:ext cx="1120500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02</a:t>
            </a:r>
            <a:endParaRPr lang="en-US" sz="80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DBBDB4B-A1A1-AB4D-B42A-28824E06CD66}"/>
              </a:ext>
            </a:extLst>
          </p:cNvPr>
          <p:cNvSpPr txBox="1"/>
          <p:nvPr/>
        </p:nvSpPr>
        <p:spPr>
          <a:xfrm>
            <a:off x="6790524" y="5112057"/>
            <a:ext cx="35071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 чем плачет мама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6D5AD4F-EAD2-0B4C-8824-23AC50C1C416}"/>
              </a:ext>
            </a:extLst>
          </p:cNvPr>
          <p:cNvSpPr txBox="1"/>
          <p:nvPr/>
        </p:nvSpPr>
        <p:spPr>
          <a:xfrm>
            <a:off x="6805215" y="6428698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E0E3A7C-4A86-734F-B4DF-4930E2A4D8BB}"/>
              </a:ext>
            </a:extLst>
          </p:cNvPr>
          <p:cNvSpPr txBox="1"/>
          <p:nvPr/>
        </p:nvSpPr>
        <p:spPr>
          <a:xfrm>
            <a:off x="9330022" y="501751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275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26B0A0-E898-43E3-9710-3A902E2E1EBB}"/>
              </a:ext>
            </a:extLst>
          </p:cNvPr>
          <p:cNvSpPr txBox="1"/>
          <p:nvPr/>
        </p:nvSpPr>
        <p:spPr>
          <a:xfrm>
            <a:off x="593247" y="418223"/>
            <a:ext cx="224901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100" b="1" spc="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 ЛИЛИИ</a:t>
            </a:r>
            <a:endParaRPr lang="en-US" sz="1100" b="1" spc="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4F152-4C0B-4CD3-84CE-C0A2DEA71D38}"/>
              </a:ext>
            </a:extLst>
          </p:cNvPr>
          <p:cNvSpPr txBox="1"/>
          <p:nvPr/>
        </p:nvSpPr>
        <p:spPr>
          <a:xfrm>
            <a:off x="536095" y="880153"/>
            <a:ext cx="32231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О чем плачет мама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0300AD9D-60D3-4942-80ED-71C8245DEFD5}"/>
              </a:ext>
            </a:extLst>
          </p:cNvPr>
          <p:cNvSpPr txBox="1">
            <a:spLocks/>
          </p:cNvSpPr>
          <p:nvPr/>
        </p:nvSpPr>
        <p:spPr>
          <a:xfrm>
            <a:off x="519865" y="1542138"/>
            <a:ext cx="3467684" cy="12047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None/>
            </a:pPr>
            <a:r>
              <a:rPr lang="ru-RU" sz="1100" spc="3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ЛИЛЯ ИЗ АРМЕНИИ, ЗАМУЖЕМ ЗА ЧЕЧЕНЦЕМ УЖЕ БОЛЬШЕ 25 ЛЕТ. ЖИЛА ХОРОШО, РАСТИЛА ДЕТЕЙ И НИЧТО НЕ ПРЕДВЕЩАЛО БЕДЫ. </a:t>
            </a:r>
            <a:endParaRPr lang="en-US" sz="600" spc="3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7F7BF5D3-9ACA-1C4B-8979-9A4E64D397F5}"/>
              </a:ext>
            </a:extLst>
          </p:cNvPr>
          <p:cNvSpPr/>
          <p:nvPr/>
        </p:nvSpPr>
        <p:spPr>
          <a:xfrm>
            <a:off x="501482" y="2985137"/>
            <a:ext cx="3492000" cy="3291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Долгие годы женщина проработала санитаркой в больнице, ее уважали за спокойный, добродушный характер и внимание к больным. Когда на работе произошло сокращение, она пошла торговать на рынок. У Лили взрослые дети: дочь и сын. Сын не женат, живет с родителями, а дочь-красавица рано вышла замуж, родила двоих детей: мальчика и девочку. Лиля не могла нарадоваться, все у дочери ладно. 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Но неожиданно для всех зять уехал, а через несколько дней сообщил, что он в Сирии и зовет жену с детьми к себе. 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5565F52-CD65-6440-8092-45881BDED80E}"/>
              </a:ext>
            </a:extLst>
          </p:cNvPr>
          <p:cNvSpPr/>
          <p:nvPr/>
        </p:nvSpPr>
        <p:spPr>
          <a:xfrm>
            <a:off x="4350000" y="2985137"/>
            <a:ext cx="3492000" cy="380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Вся семья была в шоке от его поступка. Лиля с мужем запретили дочери и думать о том, что она поедет к мужу. Чтобы исключить все риски, дочь и внуков Лиля забрала жить к себе.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Прошло 2 года и однажды от зятя пришло сообщение, что он при смерти в больнице в Турции и хотел бы попрощаться с детьми. Родители зятя просили пожалеть его и поехать. Сообщения шли одно за другим и дочь стала переживать, вдруг он умрет, а она возьмет на себя грех, что не исполнила последнюю волю мужа, а детям не дала возможности увидеть отца. После очередного разговора, было решено, что дочь поедет в Турцию, 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DA92AC20-A467-E44B-A323-738B0EFB794E}"/>
              </a:ext>
            </a:extLst>
          </p:cNvPr>
          <p:cNvSpPr/>
          <p:nvPr/>
        </p:nvSpPr>
        <p:spPr>
          <a:xfrm>
            <a:off x="8198518" y="418223"/>
            <a:ext cx="3492000" cy="2932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увидится с мужем и следующим рейсом вернется обратно.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Родители купили дочери билеты туда и обратно, усадили ее с детьми в самолет и отправили.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Прилетев в Стамбул, дочь встретилась с мужем, который как оказался вполне жив-здоров. Он усадил свою семью в такси и отвез в один из городов Сирии. О том, что они находятся в Сирии, она поняла не сразу, а только когда ей об этом сообщил муж.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882C08-DC1B-4F44-B7D5-EA81476353B8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ЛИЛИИ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45C6B6-8179-9845-A680-163411C8F7F2}"/>
              </a:ext>
            </a:extLst>
          </p:cNvPr>
          <p:cNvSpPr txBox="1"/>
          <p:nvPr/>
        </p:nvSpPr>
        <p:spPr>
          <a:xfrm rot="5400000">
            <a:off x="9311420" y="2821634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600" dirty="0">
              <a:solidFill>
                <a:schemeClr val="accent2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507F09-BBE8-DF4A-8B93-95DF53530E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7138" y="321350"/>
            <a:ext cx="3344862" cy="2441575"/>
          </a:xfrm>
        </p:spPr>
      </p:pic>
      <p:pic>
        <p:nvPicPr>
          <p:cNvPr id="1028" name="Picture 4" descr="brown concrete building under blue sky during daytime">
            <a:extLst>
              <a:ext uri="{FF2B5EF4-FFF2-40B4-BE49-F238E27FC236}">
                <a16:creationId xmlns:a16="http://schemas.microsoft.com/office/drawing/2014/main" xmlns="" id="{3C52706F-A144-2C42-A281-95B1C98BE75B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9613" y="3540125"/>
            <a:ext cx="32385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47">
            <a:extLst>
              <a:ext uri="{FF2B5EF4-FFF2-40B4-BE49-F238E27FC236}">
                <a16:creationId xmlns:a16="http://schemas.microsoft.com/office/drawing/2014/main" xmlns="" id="{0147FCBD-F92C-9142-9E9A-B2D027E2D5F9}"/>
              </a:ext>
            </a:extLst>
          </p:cNvPr>
          <p:cNvSpPr/>
          <p:nvPr/>
        </p:nvSpPr>
        <p:spPr>
          <a:xfrm>
            <a:off x="501482" y="6386822"/>
            <a:ext cx="3467685" cy="25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Иллюстрация - Мария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Бойнова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Montserrat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25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2C119F21-4A39-264C-AE46-BF1F0283080F}"/>
              </a:ext>
            </a:extLst>
          </p:cNvPr>
          <p:cNvSpPr/>
          <p:nvPr/>
        </p:nvSpPr>
        <p:spPr>
          <a:xfrm>
            <a:off x="519865" y="178762"/>
            <a:ext cx="3492000" cy="6369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 того дня девушка каждый день просила мать помочь ей выбраться оттуда. Но что могла сделать Лиля. Да, она сообщила о случившемся в Рабочую группу по возвращению женщин и детей, не по своей воле оказавшихся в Сирии, встречалась с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Хедой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Саратовой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и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Зиядом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Сабсаби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, написала в </a:t>
            </a:r>
            <a:r>
              <a:rPr lang="ru-RU" sz="1000" dirty="0" err="1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инстаграмм</a:t>
            </a: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Рамзана Кадырова и в группу матерей, чьи дети уехали в Сирию, встречала все рейсы с возвращающимися женщинами и детьми, посылала фото через людей, чтобы помогли дочери вернуться домой. Муж Лили тяжело заболел, но она держится, потому что кроме нее спасти ее дочь и внуков некому и свято верит, что они обязательно вернутся. Женщина говорит, что ее дочь очень страдает, но борется за свою жизнь и жизнь своих детей. Она добровольно сдалась Иракским властям и сейчас находится под следствием, дети с ней.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В настоящее время у Лили пятеро внуков. 2 января 2018 года трое из них были возвращены на родину, их встретил в Москве их дядя и сразу отвез в село в Чечне, где живут бабушка и дедушка по отцу.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757DD013-14F1-8C4C-B911-6EBCF20D2E3F}"/>
              </a:ext>
            </a:extLst>
          </p:cNvPr>
          <p:cNvSpPr/>
          <p:nvPr/>
        </p:nvSpPr>
        <p:spPr>
          <a:xfrm>
            <a:off x="4350000" y="178762"/>
            <a:ext cx="3492000" cy="5086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Лиля целыми днями торгует на рынке, в самом оживленном месте, делится своей радостью, показывая знакомым и подругам фото повзрослевших детей. Двое старших детей – копия бабушки, а третий- светловолосый – весь в отца. Двоих младших девочек обещают вернуть следующим рейсом из Сирии. Она верит, что скоро вернется и ее дочь. «Кадыров обещал, — говорит она — что он не успокоится, пока не вернет всех чеченских женщин и детей»</a:t>
            </a:r>
          </a:p>
          <a:p>
            <a:pPr algn="just">
              <a:lnSpc>
                <a:spcPts val="2000"/>
              </a:lnSpc>
              <a:spcBef>
                <a:spcPts val="1200"/>
              </a:spcBef>
            </a:pPr>
            <a:r>
              <a:rPr lang="ru-RU" sz="1000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Женщины на рынке завидуют ей, говорят, что она счастливая. «Да, — отвечает Лиля — мне повезло в отличие от тысяч матерей, чьих детей втянула преступная организация ИГ* (запрещенная в России) в свои путы и погубила.» «Повезло…» — повторяет Лиля и горько плачет. Завтра она поедет в село, чтобы увидеть своих армяно-чеченских внуков, возвращение которых она ждала бесчисленное число дней и ночей.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CC1F79-D4F0-9949-BE57-5F20C2C06380}"/>
              </a:ext>
            </a:extLst>
          </p:cNvPr>
          <p:cNvSpPr txBox="1"/>
          <p:nvPr/>
        </p:nvSpPr>
        <p:spPr>
          <a:xfrm rot="16200000">
            <a:off x="-2305981" y="3925551"/>
            <a:ext cx="5191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600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ИСТОРИЯ ЛИЛИИ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E60B46-0A99-C745-B4F3-7678FC01AC32}"/>
              </a:ext>
            </a:extLst>
          </p:cNvPr>
          <p:cNvSpPr txBox="1"/>
          <p:nvPr/>
        </p:nvSpPr>
        <p:spPr>
          <a:xfrm>
            <a:off x="8180135" y="2376755"/>
            <a:ext cx="35951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550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800" b="1" spc="550" dirty="0">
              <a:solidFill>
                <a:schemeClr val="accent2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2" name="Rectangle 47">
            <a:extLst>
              <a:ext uri="{FF2B5EF4-FFF2-40B4-BE49-F238E27FC236}">
                <a16:creationId xmlns:a16="http://schemas.microsoft.com/office/drawing/2014/main" xmlns="" id="{F8AEF10F-59B5-584F-9984-6C4DDFA879B9}"/>
              </a:ext>
            </a:extLst>
          </p:cNvPr>
          <p:cNvSpPr/>
          <p:nvPr/>
        </p:nvSpPr>
        <p:spPr>
          <a:xfrm>
            <a:off x="8112577" y="2682338"/>
            <a:ext cx="3492001" cy="2504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Организация «Женщины за развитие» оказывает профессиональную помощь женщинам и девушкам,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 также их родственникам, которые пострадали от действий вербовщиков в радикальные 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и экстремистские организации. </a:t>
            </a:r>
          </a:p>
          <a:p>
            <a:pPr>
              <a:lnSpc>
                <a:spcPct val="200000"/>
              </a:lnSpc>
            </a:pPr>
            <a:endParaRPr lang="ru-RU" sz="1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Телефон бесплатной горячей линии</a:t>
            </a:r>
          </a:p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chemeClr val="accent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8 800 550 23 95</a:t>
            </a:r>
          </a:p>
        </p:txBody>
      </p:sp>
      <p:pic>
        <p:nvPicPr>
          <p:cNvPr id="2050" name="Picture 2" descr="man and woman sitting on sofa in a room">
            <a:extLst>
              <a:ext uri="{FF2B5EF4-FFF2-40B4-BE49-F238E27FC236}">
                <a16:creationId xmlns:a16="http://schemas.microsoft.com/office/drawing/2014/main" xmlns="" id="{D8652E00-966F-0A43-B880-56EEA970D84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125" y="315913"/>
            <a:ext cx="34925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6210B9E-E79D-8646-A471-5D0E891296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10859" y="5126439"/>
            <a:ext cx="631369" cy="48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74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E1EDBCC-7181-2646-8ED3-594DA9EE8E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2386" y="0"/>
            <a:ext cx="5310376" cy="6858000"/>
          </a:xfr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664CE7EF-5BCB-DA49-8AF3-E0AC94A17FBC}"/>
              </a:ext>
            </a:extLst>
          </p:cNvPr>
          <p:cNvSpPr/>
          <p:nvPr/>
        </p:nvSpPr>
        <p:spPr>
          <a:xfrm>
            <a:off x="5403002" y="0"/>
            <a:ext cx="526976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9FA12C-2251-4B07-BA49-5ECB752CDEEA}"/>
              </a:ext>
            </a:extLst>
          </p:cNvPr>
          <p:cNvSpPr/>
          <p:nvPr/>
        </p:nvSpPr>
        <p:spPr>
          <a:xfrm>
            <a:off x="4696691" y="0"/>
            <a:ext cx="69191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1ED502-108A-4711-A177-BE9E07392A29}"/>
              </a:ext>
            </a:extLst>
          </p:cNvPr>
          <p:cNvSpPr txBox="1"/>
          <p:nvPr/>
        </p:nvSpPr>
        <p:spPr>
          <a:xfrm>
            <a:off x="688277" y="1508872"/>
            <a:ext cx="8151270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000" spc="600" dirty="0" err="1">
                <a:latin typeface="Mojito Web" panose="03060502030407070403" pitchFamily="66" charset="0"/>
                <a:ea typeface="Mojito Web" panose="03060502030407070403" pitchFamily="66" charset="0"/>
              </a:rPr>
              <a:t>Загидат</a:t>
            </a:r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 и </a:t>
            </a:r>
            <a:r>
              <a:rPr lang="ru-RU" sz="8000" spc="600" dirty="0" err="1">
                <a:solidFill>
                  <a:schemeClr val="bg1"/>
                </a:solidFill>
                <a:latin typeface="Mojito Web" panose="03060502030407070403" pitchFamily="66" charset="0"/>
                <a:ea typeface="Mojito Web" panose="03060502030407070403" pitchFamily="66" charset="0"/>
              </a:rPr>
              <a:t>Разият</a:t>
            </a:r>
            <a:r>
              <a:rPr lang="ru-RU" sz="8000" spc="600" dirty="0">
                <a:solidFill>
                  <a:schemeClr val="bg1"/>
                </a:solidFill>
                <a:latin typeface="Mojito Web" panose="03060502030407070403" pitchFamily="66" charset="0"/>
                <a:ea typeface="Mojito Web" panose="03060502030407070403" pitchFamily="66" charset="0"/>
              </a:rPr>
              <a:t> </a:t>
            </a:r>
            <a:endParaRPr lang="en-US" sz="8000" spc="600" dirty="0">
              <a:solidFill>
                <a:schemeClr val="bg1"/>
              </a:solidFill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92583531-AF69-4E9C-8FBF-D19A7A9A5A04}"/>
              </a:ext>
            </a:extLst>
          </p:cNvPr>
          <p:cNvSpPr/>
          <p:nvPr/>
        </p:nvSpPr>
        <p:spPr>
          <a:xfrm>
            <a:off x="531371" y="2810973"/>
            <a:ext cx="3243568" cy="277091"/>
          </a:xfrm>
          <a:custGeom>
            <a:avLst/>
            <a:gdLst>
              <a:gd name="connsiteX0" fmla="*/ 0 w 3243568"/>
              <a:gd name="connsiteY0" fmla="*/ 277091 h 277091"/>
              <a:gd name="connsiteX1" fmla="*/ 2757054 w 3243568"/>
              <a:gd name="connsiteY1" fmla="*/ 0 h 277091"/>
              <a:gd name="connsiteX2" fmla="*/ 3241963 w 3243568"/>
              <a:gd name="connsiteY2" fmla="*/ 277091 h 277091"/>
              <a:gd name="connsiteX3" fmla="*/ 3241963 w 3243568"/>
              <a:gd name="connsiteY3" fmla="*/ 277091 h 27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568" h="277091">
                <a:moveTo>
                  <a:pt x="0" y="277091"/>
                </a:moveTo>
                <a:cubicBezTo>
                  <a:pt x="1108363" y="138545"/>
                  <a:pt x="2216727" y="0"/>
                  <a:pt x="2757054" y="0"/>
                </a:cubicBezTo>
                <a:cubicBezTo>
                  <a:pt x="3297381" y="0"/>
                  <a:pt x="3241963" y="277091"/>
                  <a:pt x="3241963" y="277091"/>
                </a:cubicBezTo>
                <a:lnTo>
                  <a:pt x="3241963" y="27709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xmlns="" id="{B7851B8B-AFD4-41B3-A662-3CC447718395}"/>
              </a:ext>
            </a:extLst>
          </p:cNvPr>
          <p:cNvSpPr txBox="1">
            <a:spLocks/>
          </p:cNvSpPr>
          <p:nvPr/>
        </p:nvSpPr>
        <p:spPr>
          <a:xfrm>
            <a:off x="705668" y="3546764"/>
            <a:ext cx="3294856" cy="15499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ru-RU" sz="11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Проблемы в семье начались после того, как мужа </a:t>
            </a:r>
            <a:r>
              <a:rPr lang="ru-RU" sz="11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Загидат</a:t>
            </a:r>
            <a:r>
              <a:rPr lang="ru-RU" sz="11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увлекшегося радикальным течением, убили в </a:t>
            </a:r>
            <a:r>
              <a:rPr lang="ru-RU" sz="11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ходе спецоперации </a:t>
            </a:r>
            <a:r>
              <a:rPr lang="ru-RU" sz="11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в окрестностях Махачкалы </a:t>
            </a:r>
            <a:endParaRPr lang="en-US" sz="5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D0FA88D0-A4E3-7C4B-BE01-F580A609170B}"/>
              </a:ext>
            </a:extLst>
          </p:cNvPr>
          <p:cNvSpPr/>
          <p:nvPr/>
        </p:nvSpPr>
        <p:spPr>
          <a:xfrm>
            <a:off x="10490870" y="3546764"/>
            <a:ext cx="645623" cy="33112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70EF92C-C379-0F41-8F06-E6CD895CB5D8}"/>
              </a:ext>
            </a:extLst>
          </p:cNvPr>
          <p:cNvSpPr txBox="1"/>
          <p:nvPr/>
        </p:nvSpPr>
        <p:spPr>
          <a:xfrm>
            <a:off x="10672762" y="5096205"/>
            <a:ext cx="1150956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000" spc="600" dirty="0">
                <a:latin typeface="Mojito Web" panose="03060502030407070403" pitchFamily="66" charset="0"/>
                <a:ea typeface="Mojito Web" panose="03060502030407070403" pitchFamily="66" charset="0"/>
              </a:rPr>
              <a:t>03</a:t>
            </a:r>
            <a:endParaRPr lang="en-US" sz="8000" spc="600" dirty="0">
              <a:latin typeface="Mojito Web" panose="03060502030407070403" pitchFamily="66" charset="0"/>
              <a:ea typeface="Mojito Web" panose="03060502030407070403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05F3EE-F956-6847-BE74-126FBF5311DD}"/>
              </a:ext>
            </a:extLst>
          </p:cNvPr>
          <p:cNvSpPr txBox="1"/>
          <p:nvPr/>
        </p:nvSpPr>
        <p:spPr>
          <a:xfrm>
            <a:off x="830079" y="5370718"/>
            <a:ext cx="35071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Montserrat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Сёстры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A871CE-8E65-594C-86FF-160C1B9E5DD2}"/>
              </a:ext>
            </a:extLst>
          </p:cNvPr>
          <p:cNvSpPr txBox="1"/>
          <p:nvPr/>
        </p:nvSpPr>
        <p:spPr>
          <a:xfrm>
            <a:off x="527281" y="6258062"/>
            <a:ext cx="51916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6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АНО «ЖЕНЩИНЫ ЗА РАЗВИТИЕ»</a:t>
            </a:r>
            <a:endParaRPr lang="en-US" sz="900" b="1" spc="6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A391EC5-ECFB-FB44-9382-01EF6C89596C}"/>
              </a:ext>
            </a:extLst>
          </p:cNvPr>
          <p:cNvSpPr txBox="1"/>
          <p:nvPr/>
        </p:nvSpPr>
        <p:spPr>
          <a:xfrm>
            <a:off x="2353096" y="585643"/>
            <a:ext cx="21312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1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ИСТОРИЯ</a:t>
            </a:r>
            <a:endParaRPr lang="en-US" sz="1400" b="1" spc="1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9" name="Freeform: Shape 1">
            <a:extLst>
              <a:ext uri="{FF2B5EF4-FFF2-40B4-BE49-F238E27FC236}">
                <a16:creationId xmlns:a16="http://schemas.microsoft.com/office/drawing/2014/main" xmlns="" id="{66B3B7C6-98CB-EE4C-9385-82B3D605FC4F}"/>
              </a:ext>
            </a:extLst>
          </p:cNvPr>
          <p:cNvSpPr/>
          <p:nvPr/>
        </p:nvSpPr>
        <p:spPr>
          <a:xfrm flipH="1">
            <a:off x="5188555" y="2810973"/>
            <a:ext cx="3240000" cy="199813"/>
          </a:xfrm>
          <a:custGeom>
            <a:avLst/>
            <a:gdLst>
              <a:gd name="connsiteX0" fmla="*/ 0 w 3243568"/>
              <a:gd name="connsiteY0" fmla="*/ 277091 h 277091"/>
              <a:gd name="connsiteX1" fmla="*/ 2757054 w 3243568"/>
              <a:gd name="connsiteY1" fmla="*/ 0 h 277091"/>
              <a:gd name="connsiteX2" fmla="*/ 3241963 w 3243568"/>
              <a:gd name="connsiteY2" fmla="*/ 277091 h 277091"/>
              <a:gd name="connsiteX3" fmla="*/ 3241963 w 3243568"/>
              <a:gd name="connsiteY3" fmla="*/ 277091 h 27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568" h="277091">
                <a:moveTo>
                  <a:pt x="0" y="277091"/>
                </a:moveTo>
                <a:cubicBezTo>
                  <a:pt x="1108363" y="138545"/>
                  <a:pt x="2216727" y="0"/>
                  <a:pt x="2757054" y="0"/>
                </a:cubicBezTo>
                <a:cubicBezTo>
                  <a:pt x="3297381" y="0"/>
                  <a:pt x="3241963" y="277091"/>
                  <a:pt x="3241963" y="277091"/>
                </a:cubicBezTo>
                <a:lnTo>
                  <a:pt x="3241963" y="277091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46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own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A05024"/>
      </a:accent1>
      <a:accent2>
        <a:srgbClr val="CE883D"/>
      </a:accent2>
      <a:accent3>
        <a:srgbClr val="E8A662"/>
      </a:accent3>
      <a:accent4>
        <a:srgbClr val="E3CA8E"/>
      </a:accent4>
      <a:accent5>
        <a:srgbClr val="7F2610"/>
      </a:accent5>
      <a:accent6>
        <a:srgbClr val="E65D3B"/>
      </a:accent6>
      <a:hlink>
        <a:srgbClr val="A05024"/>
      </a:hlink>
      <a:folHlink>
        <a:srgbClr val="FEC0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9166</Words>
  <Application>Microsoft Office PowerPoint</Application>
  <PresentationFormat>Широкоэкранный</PresentationFormat>
  <Paragraphs>435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4" baseType="lpstr">
      <vt:lpstr>Arial</vt:lpstr>
      <vt:lpstr>Calibri</vt:lpstr>
      <vt:lpstr>Calibri Light</vt:lpstr>
      <vt:lpstr>Lato Heavy</vt:lpstr>
      <vt:lpstr>Lato Light</vt:lpstr>
      <vt:lpstr>Lato Medium</vt:lpstr>
      <vt:lpstr>Lato Semibold</vt:lpstr>
      <vt:lpstr>Mojito Web</vt:lpstr>
      <vt:lpstr>Montserrat</vt:lpstr>
      <vt:lpstr>Montserrat Medium</vt:lpstr>
      <vt:lpstr>Raleway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JYXD</dc:creator>
  <cp:lastModifiedBy>RePack by Diakov</cp:lastModifiedBy>
  <cp:revision>174</cp:revision>
  <dcterms:created xsi:type="dcterms:W3CDTF">2019-05-05T13:43:48Z</dcterms:created>
  <dcterms:modified xsi:type="dcterms:W3CDTF">2021-02-26T09:57:47Z</dcterms:modified>
</cp:coreProperties>
</file>